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sldIdLst>
    <p:sldId id="256" r:id="rId5"/>
    <p:sldId id="259" r:id="rId6"/>
    <p:sldId id="260" r:id="rId7"/>
    <p:sldId id="261" r:id="rId8"/>
    <p:sldId id="262" r:id="rId9"/>
    <p:sldId id="263" r:id="rId10"/>
    <p:sldId id="264" r:id="rId11"/>
    <p:sldId id="265" r:id="rId12"/>
    <p:sldId id="266" r:id="rId13"/>
    <p:sldId id="268" r:id="rId14"/>
    <p:sldId id="267" r:id="rId15"/>
    <p:sldId id="270" r:id="rId16"/>
    <p:sldId id="272" r:id="rId17"/>
    <p:sldId id="271" r:id="rId18"/>
    <p:sldId id="273" r:id="rId19"/>
    <p:sldId id="276" r:id="rId20"/>
    <p:sldId id="278" r:id="rId21"/>
    <p:sldId id="281" r:id="rId22"/>
    <p:sldId id="279" r:id="rId23"/>
    <p:sldId id="283" r:id="rId24"/>
    <p:sldId id="282" r:id="rId25"/>
    <p:sldId id="294" r:id="rId26"/>
    <p:sldId id="293" r:id="rId27"/>
    <p:sldId id="291" r:id="rId28"/>
    <p:sldId id="296" r:id="rId29"/>
    <p:sldId id="297" r:id="rId30"/>
    <p:sldId id="299" r:id="rId31"/>
    <p:sldId id="298" r:id="rId32"/>
    <p:sldId id="300" r:id="rId33"/>
    <p:sldId id="301" r:id="rId34"/>
    <p:sldId id="285" r:id="rId35"/>
    <p:sldId id="295" r:id="rId36"/>
    <p:sldId id="284" r:id="rId37"/>
    <p:sldId id="292" r:id="rId38"/>
    <p:sldId id="286" r:id="rId39"/>
    <p:sldId id="287" r:id="rId40"/>
    <p:sldId id="290" r:id="rId41"/>
    <p:sldId id="288" r:id="rId42"/>
    <p:sldId id="289" r:id="rId43"/>
    <p:sldId id="274" r:id="rId44"/>
    <p:sldId id="280" r:id="rId45"/>
    <p:sldId id="277" r:id="rId4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26773-FDC0-443D-AC31-D70FED8F2EDB}" v="36" dt="2025-06-10T08:35:13.114"/>
    <p1510:client id="{A6405AE7-D209-4D3C-8EC9-A94863235053}" v="26" dt="2025-06-10T15:26:16.532"/>
    <p1510:client id="{DDB8E250-DA21-42F8-A635-DC1721DE5C92}" v="16" dt="2025-06-10T18:37:40.296"/>
  </p1510:revLst>
</p1510:revInfo>
</file>

<file path=ppt/tableStyles.xml><?xml version="1.0" encoding="utf-8"?>
<a:tblStyleLst xmlns:a="http://schemas.openxmlformats.org/drawingml/2006/main" def="{5C22544A-7EE6-4342-B048-85BDC9FD1C3A}">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A520492-439D-493C-88A6-E7A7498B0C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E68A85E-C008-49DB-A8C5-5F252A29983D}">
      <dgm:prSet/>
      <dgm:spPr/>
      <dgm:t>
        <a:bodyPr/>
        <a:lstStyle/>
        <a:p>
          <a:pPr>
            <a:lnSpc>
              <a:spcPct val="100000"/>
            </a:lnSpc>
          </a:pPr>
          <a:r>
            <a:rPr lang="es-MX"/>
            <a:t>En Tijuana, Baja California, muchas zonas escolares y comunidades carecen de herramientas tecnológicas para monitorear en tiempo real el ambiente y la seguridad, lo que dificulta la toma de decisiones informadas en espacios públicos.</a:t>
          </a:r>
          <a:endParaRPr lang="en-US"/>
        </a:p>
      </dgm:t>
    </dgm:pt>
    <dgm:pt modelId="{8BB34144-513D-4A37-9DC6-976E211F0302}" type="parTrans" cxnId="{9237E82F-2FCE-40B3-9C4F-A32AC92B65DE}">
      <dgm:prSet/>
      <dgm:spPr/>
      <dgm:t>
        <a:bodyPr/>
        <a:lstStyle/>
        <a:p>
          <a:endParaRPr lang="en-US"/>
        </a:p>
      </dgm:t>
    </dgm:pt>
    <dgm:pt modelId="{F65E7C2D-AEA0-410B-B444-6F37CCC72E1D}" type="sibTrans" cxnId="{9237E82F-2FCE-40B3-9C4F-A32AC92B65DE}">
      <dgm:prSet/>
      <dgm:spPr/>
      <dgm:t>
        <a:bodyPr/>
        <a:lstStyle/>
        <a:p>
          <a:endParaRPr lang="en-US"/>
        </a:p>
      </dgm:t>
    </dgm:pt>
    <dgm:pt modelId="{C1C9E6AA-2AB1-4E35-BF8E-94B4258A56A7}">
      <dgm:prSet/>
      <dgm:spPr/>
      <dgm:t>
        <a:bodyPr/>
        <a:lstStyle/>
        <a:p>
          <a:pPr>
            <a:lnSpc>
              <a:spcPct val="100000"/>
            </a:lnSpc>
          </a:pPr>
          <a:r>
            <a:rPr lang="es-MX"/>
            <a:t>Las tecnologías IoT ofrecen una solución accesible para crear espacios más seguros y saludables, al permitir el monitoreo de variables ambientales y la integración de sensores que detecten presencia o controlen la iluminación.</a:t>
          </a:r>
          <a:endParaRPr lang="en-US"/>
        </a:p>
      </dgm:t>
    </dgm:pt>
    <dgm:pt modelId="{FEC61199-4DE1-4743-9F55-B0F4A7A9DAE1}" type="parTrans" cxnId="{E6DAA080-C4DD-479F-85A3-558615A48617}">
      <dgm:prSet/>
      <dgm:spPr/>
      <dgm:t>
        <a:bodyPr/>
        <a:lstStyle/>
        <a:p>
          <a:endParaRPr lang="en-US"/>
        </a:p>
      </dgm:t>
    </dgm:pt>
    <dgm:pt modelId="{CDC9A591-D89D-4695-AED0-D2A9AAA35527}" type="sibTrans" cxnId="{E6DAA080-C4DD-479F-85A3-558615A48617}">
      <dgm:prSet/>
      <dgm:spPr/>
      <dgm:t>
        <a:bodyPr/>
        <a:lstStyle/>
        <a:p>
          <a:endParaRPr lang="en-US"/>
        </a:p>
      </dgm:t>
    </dgm:pt>
    <dgm:pt modelId="{8B086DB0-8777-44B0-A2D1-B02CE839B9DF}">
      <dgm:prSet/>
      <dgm:spPr/>
      <dgm:t>
        <a:bodyPr/>
        <a:lstStyle/>
        <a:p>
          <a:pPr>
            <a:lnSpc>
              <a:spcPct val="100000"/>
            </a:lnSpc>
          </a:pPr>
          <a:r>
            <a:rPr lang="es-MX"/>
            <a:t>El proyecto plantea usar un ESP32 con sensores DHT11 e infrarrojo, un LED y un botón, para enviar datos a Firebase al ser presionado, facilitando el monitoreo ambiental y de seguridad en tiempo real en zonas urbanas.</a:t>
          </a:r>
          <a:endParaRPr lang="en-US"/>
        </a:p>
      </dgm:t>
    </dgm:pt>
    <dgm:pt modelId="{8CC53D44-33EB-4807-8D71-2112B12B576C}" type="parTrans" cxnId="{3940D2AA-E643-4654-8880-E694826DA3B2}">
      <dgm:prSet/>
      <dgm:spPr/>
      <dgm:t>
        <a:bodyPr/>
        <a:lstStyle/>
        <a:p>
          <a:endParaRPr lang="en-US"/>
        </a:p>
      </dgm:t>
    </dgm:pt>
    <dgm:pt modelId="{9482B560-69E2-4805-8975-9C6CC5B4FF5D}" type="sibTrans" cxnId="{3940D2AA-E643-4654-8880-E694826DA3B2}">
      <dgm:prSet/>
      <dgm:spPr/>
      <dgm:t>
        <a:bodyPr/>
        <a:lstStyle/>
        <a:p>
          <a:endParaRPr lang="en-US"/>
        </a:p>
      </dgm:t>
    </dgm:pt>
    <dgm:pt modelId="{B132C7ED-FB2B-4FD1-A9CF-9B00ED4E0E26}" type="pres">
      <dgm:prSet presAssocID="{6A520492-439D-493C-88A6-E7A7498B0C84}" presName="root" presStyleCnt="0">
        <dgm:presLayoutVars>
          <dgm:dir/>
          <dgm:resizeHandles val="exact"/>
        </dgm:presLayoutVars>
      </dgm:prSet>
      <dgm:spPr/>
    </dgm:pt>
    <dgm:pt modelId="{B9EEDBDD-4144-49CA-B56E-1E3076BF0DEE}" type="pres">
      <dgm:prSet presAssocID="{9E68A85E-C008-49DB-A8C5-5F252A29983D}" presName="compNode" presStyleCnt="0"/>
      <dgm:spPr/>
    </dgm:pt>
    <dgm:pt modelId="{809352B2-2E68-4F4A-A3A6-2A46F70357C2}" type="pres">
      <dgm:prSet presAssocID="{9E68A85E-C008-49DB-A8C5-5F252A29983D}" presName="bgRect" presStyleLbl="bgShp" presStyleIdx="0" presStyleCnt="3"/>
      <dgm:spPr/>
    </dgm:pt>
    <dgm:pt modelId="{160010C5-F878-48EE-AABF-33A081B37681}" type="pres">
      <dgm:prSet presAssocID="{9E68A85E-C008-49DB-A8C5-5F252A2998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dor"/>
        </a:ext>
      </dgm:extLst>
    </dgm:pt>
    <dgm:pt modelId="{26007A25-5FB2-4EAB-A5E9-29CF23CED5EF}" type="pres">
      <dgm:prSet presAssocID="{9E68A85E-C008-49DB-A8C5-5F252A29983D}" presName="spaceRect" presStyleCnt="0"/>
      <dgm:spPr/>
    </dgm:pt>
    <dgm:pt modelId="{208BDE2E-A754-4C74-AA35-D0F549FBE424}" type="pres">
      <dgm:prSet presAssocID="{9E68A85E-C008-49DB-A8C5-5F252A29983D}" presName="parTx" presStyleLbl="revTx" presStyleIdx="0" presStyleCnt="3">
        <dgm:presLayoutVars>
          <dgm:chMax val="0"/>
          <dgm:chPref val="0"/>
        </dgm:presLayoutVars>
      </dgm:prSet>
      <dgm:spPr/>
    </dgm:pt>
    <dgm:pt modelId="{17F65519-BC22-4352-B60E-CD1F001ECC24}" type="pres">
      <dgm:prSet presAssocID="{F65E7C2D-AEA0-410B-B444-6F37CCC72E1D}" presName="sibTrans" presStyleCnt="0"/>
      <dgm:spPr/>
    </dgm:pt>
    <dgm:pt modelId="{0FBB676B-06A2-451C-B9C2-9B82A4B095B8}" type="pres">
      <dgm:prSet presAssocID="{C1C9E6AA-2AB1-4E35-BF8E-94B4258A56A7}" presName="compNode" presStyleCnt="0"/>
      <dgm:spPr/>
    </dgm:pt>
    <dgm:pt modelId="{60D70C3D-C48B-46C4-9BA6-A2F2114FE60E}" type="pres">
      <dgm:prSet presAssocID="{C1C9E6AA-2AB1-4E35-BF8E-94B4258A56A7}" presName="bgRect" presStyleLbl="bgShp" presStyleIdx="1" presStyleCnt="3"/>
      <dgm:spPr/>
    </dgm:pt>
    <dgm:pt modelId="{AF80B81B-82D2-4B0B-BAD4-BA68E6727773}" type="pres">
      <dgm:prSet presAssocID="{C1C9E6AA-2AB1-4E35-BF8E-94B4258A56A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udad"/>
        </a:ext>
      </dgm:extLst>
    </dgm:pt>
    <dgm:pt modelId="{C1C6B8B7-FBA0-4DBB-A9F5-01EB95D8FFE6}" type="pres">
      <dgm:prSet presAssocID="{C1C9E6AA-2AB1-4E35-BF8E-94B4258A56A7}" presName="spaceRect" presStyleCnt="0"/>
      <dgm:spPr/>
    </dgm:pt>
    <dgm:pt modelId="{9AAC1622-C1DB-483D-8492-1E985C6D4731}" type="pres">
      <dgm:prSet presAssocID="{C1C9E6AA-2AB1-4E35-BF8E-94B4258A56A7}" presName="parTx" presStyleLbl="revTx" presStyleIdx="1" presStyleCnt="3">
        <dgm:presLayoutVars>
          <dgm:chMax val="0"/>
          <dgm:chPref val="0"/>
        </dgm:presLayoutVars>
      </dgm:prSet>
      <dgm:spPr/>
    </dgm:pt>
    <dgm:pt modelId="{51F97339-40E0-474C-BEDA-B351EA68EB9A}" type="pres">
      <dgm:prSet presAssocID="{CDC9A591-D89D-4695-AED0-D2A9AAA35527}" presName="sibTrans" presStyleCnt="0"/>
      <dgm:spPr/>
    </dgm:pt>
    <dgm:pt modelId="{4BFDAD96-6855-454A-A1D9-F6EEE1AC11B4}" type="pres">
      <dgm:prSet presAssocID="{8B086DB0-8777-44B0-A2D1-B02CE839B9DF}" presName="compNode" presStyleCnt="0"/>
      <dgm:spPr/>
    </dgm:pt>
    <dgm:pt modelId="{F255AF17-9C19-4324-8D21-83B2989584E1}" type="pres">
      <dgm:prSet presAssocID="{8B086DB0-8777-44B0-A2D1-B02CE839B9DF}" presName="bgRect" presStyleLbl="bgShp" presStyleIdx="2" presStyleCnt="3"/>
      <dgm:spPr/>
    </dgm:pt>
    <dgm:pt modelId="{8CBAD31E-9DA6-4E3F-A58D-296871C48AAD}" type="pres">
      <dgm:prSet presAssocID="{8B086DB0-8777-44B0-A2D1-B02CE839B9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mitir"/>
        </a:ext>
      </dgm:extLst>
    </dgm:pt>
    <dgm:pt modelId="{B2E173EF-8C54-41CB-B6AD-0F9BDA108A7F}" type="pres">
      <dgm:prSet presAssocID="{8B086DB0-8777-44B0-A2D1-B02CE839B9DF}" presName="spaceRect" presStyleCnt="0"/>
      <dgm:spPr/>
    </dgm:pt>
    <dgm:pt modelId="{5771F77C-4C3F-4503-86CB-B3D46715AA6C}" type="pres">
      <dgm:prSet presAssocID="{8B086DB0-8777-44B0-A2D1-B02CE839B9DF}" presName="parTx" presStyleLbl="revTx" presStyleIdx="2" presStyleCnt="3">
        <dgm:presLayoutVars>
          <dgm:chMax val="0"/>
          <dgm:chPref val="0"/>
        </dgm:presLayoutVars>
      </dgm:prSet>
      <dgm:spPr/>
    </dgm:pt>
  </dgm:ptLst>
  <dgm:cxnLst>
    <dgm:cxn modelId="{9237E82F-2FCE-40B3-9C4F-A32AC92B65DE}" srcId="{6A520492-439D-493C-88A6-E7A7498B0C84}" destId="{9E68A85E-C008-49DB-A8C5-5F252A29983D}" srcOrd="0" destOrd="0" parTransId="{8BB34144-513D-4A37-9DC6-976E211F0302}" sibTransId="{F65E7C2D-AEA0-410B-B444-6F37CCC72E1D}"/>
    <dgm:cxn modelId="{74FED241-FADB-491A-A86B-5B2ABA7BDB79}" type="presOf" srcId="{6A520492-439D-493C-88A6-E7A7498B0C84}" destId="{B132C7ED-FB2B-4FD1-A9CF-9B00ED4E0E26}" srcOrd="0" destOrd="0" presId="urn:microsoft.com/office/officeart/2018/2/layout/IconVerticalSolidList"/>
    <dgm:cxn modelId="{E6DAA080-C4DD-479F-85A3-558615A48617}" srcId="{6A520492-439D-493C-88A6-E7A7498B0C84}" destId="{C1C9E6AA-2AB1-4E35-BF8E-94B4258A56A7}" srcOrd="1" destOrd="0" parTransId="{FEC61199-4DE1-4743-9F55-B0F4A7A9DAE1}" sibTransId="{CDC9A591-D89D-4695-AED0-D2A9AAA35527}"/>
    <dgm:cxn modelId="{10A53D8B-9EFE-4A9E-8D43-9AB9CA3A33CE}" type="presOf" srcId="{C1C9E6AA-2AB1-4E35-BF8E-94B4258A56A7}" destId="{9AAC1622-C1DB-483D-8492-1E985C6D4731}" srcOrd="0" destOrd="0" presId="urn:microsoft.com/office/officeart/2018/2/layout/IconVerticalSolidList"/>
    <dgm:cxn modelId="{3940D2AA-E643-4654-8880-E694826DA3B2}" srcId="{6A520492-439D-493C-88A6-E7A7498B0C84}" destId="{8B086DB0-8777-44B0-A2D1-B02CE839B9DF}" srcOrd="2" destOrd="0" parTransId="{8CC53D44-33EB-4807-8D71-2112B12B576C}" sibTransId="{9482B560-69E2-4805-8975-9C6CC5B4FF5D}"/>
    <dgm:cxn modelId="{DBF025E2-4DBC-4944-AF49-AD16F780BDE2}" type="presOf" srcId="{8B086DB0-8777-44B0-A2D1-B02CE839B9DF}" destId="{5771F77C-4C3F-4503-86CB-B3D46715AA6C}" srcOrd="0" destOrd="0" presId="urn:microsoft.com/office/officeart/2018/2/layout/IconVerticalSolidList"/>
    <dgm:cxn modelId="{21C200FB-961F-425B-B700-8027B4EAE9E2}" type="presOf" srcId="{9E68A85E-C008-49DB-A8C5-5F252A29983D}" destId="{208BDE2E-A754-4C74-AA35-D0F549FBE424}" srcOrd="0" destOrd="0" presId="urn:microsoft.com/office/officeart/2018/2/layout/IconVerticalSolidList"/>
    <dgm:cxn modelId="{1FEE7DC5-12BD-4283-B60E-0814112F64F6}" type="presParOf" srcId="{B132C7ED-FB2B-4FD1-A9CF-9B00ED4E0E26}" destId="{B9EEDBDD-4144-49CA-B56E-1E3076BF0DEE}" srcOrd="0" destOrd="0" presId="urn:microsoft.com/office/officeart/2018/2/layout/IconVerticalSolidList"/>
    <dgm:cxn modelId="{4820867E-389C-4B3D-AD1E-9B9C4F02453B}" type="presParOf" srcId="{B9EEDBDD-4144-49CA-B56E-1E3076BF0DEE}" destId="{809352B2-2E68-4F4A-A3A6-2A46F70357C2}" srcOrd="0" destOrd="0" presId="urn:microsoft.com/office/officeart/2018/2/layout/IconVerticalSolidList"/>
    <dgm:cxn modelId="{87E0E8B9-33AA-4259-8DFD-CEBA167A3ADD}" type="presParOf" srcId="{B9EEDBDD-4144-49CA-B56E-1E3076BF0DEE}" destId="{160010C5-F878-48EE-AABF-33A081B37681}" srcOrd="1" destOrd="0" presId="urn:microsoft.com/office/officeart/2018/2/layout/IconVerticalSolidList"/>
    <dgm:cxn modelId="{CBEBA365-C976-46FA-8C5B-6CEF8E412838}" type="presParOf" srcId="{B9EEDBDD-4144-49CA-B56E-1E3076BF0DEE}" destId="{26007A25-5FB2-4EAB-A5E9-29CF23CED5EF}" srcOrd="2" destOrd="0" presId="urn:microsoft.com/office/officeart/2018/2/layout/IconVerticalSolidList"/>
    <dgm:cxn modelId="{8005E8F1-CD00-447A-8E8A-9B0ECF10A18D}" type="presParOf" srcId="{B9EEDBDD-4144-49CA-B56E-1E3076BF0DEE}" destId="{208BDE2E-A754-4C74-AA35-D0F549FBE424}" srcOrd="3" destOrd="0" presId="urn:microsoft.com/office/officeart/2018/2/layout/IconVerticalSolidList"/>
    <dgm:cxn modelId="{57D56900-BE09-490E-89A7-46F9AAFC6288}" type="presParOf" srcId="{B132C7ED-FB2B-4FD1-A9CF-9B00ED4E0E26}" destId="{17F65519-BC22-4352-B60E-CD1F001ECC24}" srcOrd="1" destOrd="0" presId="urn:microsoft.com/office/officeart/2018/2/layout/IconVerticalSolidList"/>
    <dgm:cxn modelId="{A1682892-E8C4-47A8-9067-C1202E845196}" type="presParOf" srcId="{B132C7ED-FB2B-4FD1-A9CF-9B00ED4E0E26}" destId="{0FBB676B-06A2-451C-B9C2-9B82A4B095B8}" srcOrd="2" destOrd="0" presId="urn:microsoft.com/office/officeart/2018/2/layout/IconVerticalSolidList"/>
    <dgm:cxn modelId="{DF2856FD-FCBD-472E-B806-E0ACD2248926}" type="presParOf" srcId="{0FBB676B-06A2-451C-B9C2-9B82A4B095B8}" destId="{60D70C3D-C48B-46C4-9BA6-A2F2114FE60E}" srcOrd="0" destOrd="0" presId="urn:microsoft.com/office/officeart/2018/2/layout/IconVerticalSolidList"/>
    <dgm:cxn modelId="{3D318CA1-F83B-42F3-ADB1-5EF527950F1D}" type="presParOf" srcId="{0FBB676B-06A2-451C-B9C2-9B82A4B095B8}" destId="{AF80B81B-82D2-4B0B-BAD4-BA68E6727773}" srcOrd="1" destOrd="0" presId="urn:microsoft.com/office/officeart/2018/2/layout/IconVerticalSolidList"/>
    <dgm:cxn modelId="{0593579C-46DB-4460-8858-FE768BC68202}" type="presParOf" srcId="{0FBB676B-06A2-451C-B9C2-9B82A4B095B8}" destId="{C1C6B8B7-FBA0-4DBB-A9F5-01EB95D8FFE6}" srcOrd="2" destOrd="0" presId="urn:microsoft.com/office/officeart/2018/2/layout/IconVerticalSolidList"/>
    <dgm:cxn modelId="{E0C00B68-FD1C-4C71-8F4C-AF78D9C75A40}" type="presParOf" srcId="{0FBB676B-06A2-451C-B9C2-9B82A4B095B8}" destId="{9AAC1622-C1DB-483D-8492-1E985C6D4731}" srcOrd="3" destOrd="0" presId="urn:microsoft.com/office/officeart/2018/2/layout/IconVerticalSolidList"/>
    <dgm:cxn modelId="{CA23E933-A1AB-476A-9990-C74E15D527AB}" type="presParOf" srcId="{B132C7ED-FB2B-4FD1-A9CF-9B00ED4E0E26}" destId="{51F97339-40E0-474C-BEDA-B351EA68EB9A}" srcOrd="3" destOrd="0" presId="urn:microsoft.com/office/officeart/2018/2/layout/IconVerticalSolidList"/>
    <dgm:cxn modelId="{354A7360-E4F5-4478-94A3-E987D9ADD782}" type="presParOf" srcId="{B132C7ED-FB2B-4FD1-A9CF-9B00ED4E0E26}" destId="{4BFDAD96-6855-454A-A1D9-F6EEE1AC11B4}" srcOrd="4" destOrd="0" presId="urn:microsoft.com/office/officeart/2018/2/layout/IconVerticalSolidList"/>
    <dgm:cxn modelId="{44547926-69DA-417C-A8B8-44247916ADC4}" type="presParOf" srcId="{4BFDAD96-6855-454A-A1D9-F6EEE1AC11B4}" destId="{F255AF17-9C19-4324-8D21-83B2989584E1}" srcOrd="0" destOrd="0" presId="urn:microsoft.com/office/officeart/2018/2/layout/IconVerticalSolidList"/>
    <dgm:cxn modelId="{E8254F12-7BF4-4FE5-B32A-B51EBE6FA88C}" type="presParOf" srcId="{4BFDAD96-6855-454A-A1D9-F6EEE1AC11B4}" destId="{8CBAD31E-9DA6-4E3F-A58D-296871C48AAD}" srcOrd="1" destOrd="0" presId="urn:microsoft.com/office/officeart/2018/2/layout/IconVerticalSolidList"/>
    <dgm:cxn modelId="{9E08E60F-70B4-4065-AC20-B3DA324A0D7B}" type="presParOf" srcId="{4BFDAD96-6855-454A-A1D9-F6EEE1AC11B4}" destId="{B2E173EF-8C54-41CB-B6AD-0F9BDA108A7F}" srcOrd="2" destOrd="0" presId="urn:microsoft.com/office/officeart/2018/2/layout/IconVerticalSolidList"/>
    <dgm:cxn modelId="{2F16606F-3C38-424F-95F6-00DC9EA8B3A9}" type="presParOf" srcId="{4BFDAD96-6855-454A-A1D9-F6EEE1AC11B4}" destId="{5771F77C-4C3F-4503-86CB-B3D46715AA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352B2-2E68-4F4A-A3A6-2A46F70357C2}">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010C5-F878-48EE-AABF-33A081B3768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BDE2E-A754-4C74-AA35-D0F549FBE424}">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44550">
            <a:lnSpc>
              <a:spcPct val="100000"/>
            </a:lnSpc>
            <a:spcBef>
              <a:spcPct val="0"/>
            </a:spcBef>
            <a:spcAft>
              <a:spcPct val="35000"/>
            </a:spcAft>
            <a:buNone/>
          </a:pPr>
          <a:r>
            <a:rPr lang="es-MX" sz="1900" kern="1200"/>
            <a:t>En Tijuana, Baja California, muchas zonas escolares y comunidades carecen de herramientas tecnológicas para monitorear en tiempo real el ambiente y la seguridad, lo que dificulta la toma de decisiones informadas en espacios públicos.</a:t>
          </a:r>
          <a:endParaRPr lang="en-US" sz="1900" kern="1200"/>
        </a:p>
      </dsp:txBody>
      <dsp:txXfrm>
        <a:off x="1437631" y="531"/>
        <a:ext cx="9077968" cy="1244702"/>
      </dsp:txXfrm>
    </dsp:sp>
    <dsp:sp modelId="{60D70C3D-C48B-46C4-9BA6-A2F2114FE60E}">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0B81B-82D2-4B0B-BAD4-BA68E6727773}">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AC1622-C1DB-483D-8492-1E985C6D4731}">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44550">
            <a:lnSpc>
              <a:spcPct val="100000"/>
            </a:lnSpc>
            <a:spcBef>
              <a:spcPct val="0"/>
            </a:spcBef>
            <a:spcAft>
              <a:spcPct val="35000"/>
            </a:spcAft>
            <a:buNone/>
          </a:pPr>
          <a:r>
            <a:rPr lang="es-MX" sz="1900" kern="1200"/>
            <a:t>Las tecnologías IoT ofrecen una solución accesible para crear espacios más seguros y saludables, al permitir el monitoreo de variables ambientales y la integración de sensores que detecten presencia o controlen la iluminación.</a:t>
          </a:r>
          <a:endParaRPr lang="en-US" sz="1900" kern="1200"/>
        </a:p>
      </dsp:txBody>
      <dsp:txXfrm>
        <a:off x="1437631" y="1556410"/>
        <a:ext cx="9077968" cy="1244702"/>
      </dsp:txXfrm>
    </dsp:sp>
    <dsp:sp modelId="{F255AF17-9C19-4324-8D21-83B2989584E1}">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AD31E-9DA6-4E3F-A58D-296871C48AAD}">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71F77C-4C3F-4503-86CB-B3D46715AA6C}">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44550">
            <a:lnSpc>
              <a:spcPct val="100000"/>
            </a:lnSpc>
            <a:spcBef>
              <a:spcPct val="0"/>
            </a:spcBef>
            <a:spcAft>
              <a:spcPct val="35000"/>
            </a:spcAft>
            <a:buNone/>
          </a:pPr>
          <a:r>
            <a:rPr lang="es-MX" sz="1900" kern="1200"/>
            <a:t>El proyecto plantea usar un ESP32 con sensores DHT11 e infrarrojo, un LED y un botón, para enviar datos a Firebase al ser presionado, facilitando el monitoreo ambiental y de seguridad en tiempo real en zonas urbanas.</a:t>
          </a:r>
          <a:endParaRPr lang="en-US" sz="1900" kern="1200"/>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3:16.674"/>
    </inkml:context>
    <inkml:brush xml:id="br0">
      <inkml:brushProperty name="width" value="0.2" units="cm"/>
      <inkml:brushProperty name="height" value="0.2" units="cm"/>
      <inkml:brushProperty name="color" value="#E71224"/>
      <inkml:brushProperty name="ignorePressure" value="1"/>
    </inkml:brush>
  </inkml:definitions>
  <inkml:trace contextRef="#ctx0" brushRef="#br0">1 0,'13737'0,"-13737"0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5:27.978"/>
    </inkml:context>
    <inkml:brush xml:id="br0">
      <inkml:brushProperty name="width" value="0.2" units="cm"/>
      <inkml:brushProperty name="height" value="0.2" units="cm"/>
      <inkml:brushProperty name="color" value="#004F8B"/>
      <inkml:brushProperty name="ignorePressure" value="1"/>
    </inkml:brush>
  </inkml:definitions>
  <inkml:trace contextRef="#ctx0" brushRef="#br0">1 1,'0'2629,"0"-2604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4:29.630"/>
    </inkml:context>
    <inkml:brush xml:id="br0">
      <inkml:brushProperty name="width" value="0.2" units="cm"/>
      <inkml:brushProperty name="height" value="0.2" units="cm"/>
      <inkml:brushProperty name="ignorePressure" value="1"/>
    </inkml:brush>
  </inkml:definitions>
  <inkml:trace contextRef="#ctx0" brushRef="#br0">1 0,'0'1624,"0"-1573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3:34.63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1,'0'1739,"0"-1689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3:58.715"/>
    </inkml:context>
    <inkml:brush xml:id="br0">
      <inkml:brushProperty name="width" value="0.2" units="cm"/>
      <inkml:brushProperty name="height" value="0.2" units="cm"/>
      <inkml:brushProperty name="ignorePressure" value="1"/>
    </inkml:brush>
  </inkml:definitions>
  <inkml:trace contextRef="#ctx0" brushRef="#br0">1 0,'0'906,"0"-896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3:34.63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1,'0'1739,"0"-1689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3:52.645"/>
    </inkml:context>
    <inkml:brush xml:id="br0">
      <inkml:brushProperty name="width" value="0.2" units="cm"/>
      <inkml:brushProperty name="height" value="0.2" units="cm"/>
      <inkml:brushProperty name="ignorePressure" value="1"/>
    </inkml:brush>
  </inkml:definitions>
  <inkml:trace contextRef="#ctx0" brushRef="#br0">1 1,'0'1363,"0"-1349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3:58.715"/>
    </inkml:context>
    <inkml:brush xml:id="br0">
      <inkml:brushProperty name="width" value="0.2" units="cm"/>
      <inkml:brushProperty name="height" value="0.2" units="cm"/>
      <inkml:brushProperty name="ignorePressure" value="1"/>
    </inkml:brush>
  </inkml:definitions>
  <inkml:trace contextRef="#ctx0" brushRef="#br0">1 1,'0'1660,"0"-1642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4:14.201"/>
    </inkml:context>
    <inkml:brush xml:id="br0">
      <inkml:brushProperty name="width" value="0.2" units="cm"/>
      <inkml:brushProperty name="height" value="0.2" units="cm"/>
      <inkml:brushProperty name="ignorePressure" value="1"/>
    </inkml:brush>
  </inkml:definitions>
  <inkml:trace contextRef="#ctx0" brushRef="#br0">0 1,'13816'0,"-14197"0,356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4:29.630"/>
    </inkml:context>
    <inkml:brush xml:id="br0">
      <inkml:brushProperty name="width" value="0.2" units="cm"/>
      <inkml:brushProperty name="height" value="0.2" units="cm"/>
      <inkml:brushProperty name="ignorePressure" value="1"/>
    </inkml:brush>
  </inkml:definitions>
  <inkml:trace contextRef="#ctx0" brushRef="#br0">1 0,'0'766,"0"-742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4:48.617"/>
    </inkml:context>
    <inkml:brush xml:id="br0">
      <inkml:brushProperty name="width" value="0.2" units="cm"/>
      <inkml:brushProperty name="height" value="0.2" units="cm"/>
      <inkml:brushProperty name="color" value="#004F8B"/>
      <inkml:brushProperty name="ignorePressure" value="1"/>
    </inkml:brush>
  </inkml:definitions>
  <inkml:trace contextRef="#ctx0" brushRef="#br0">0 1,'0'786,"0"-767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4:53.932"/>
    </inkml:context>
    <inkml:brush xml:id="br0">
      <inkml:brushProperty name="width" value="0.2" units="cm"/>
      <inkml:brushProperty name="height" value="0.2" units="cm"/>
      <inkml:brushProperty name="color" value="#004F8B"/>
      <inkml:brushProperty name="ignorePressure" value="1"/>
    </inkml:brush>
  </inkml:definitions>
  <inkml:trace contextRef="#ctx0" brushRef="#br0">0 1,'0'2576,"0"-2563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30T03:45:14.052"/>
    </inkml:context>
    <inkml:brush xml:id="br0">
      <inkml:brushProperty name="width" value="0.2" units="cm"/>
      <inkml:brushProperty name="height" value="0.2" units="cm"/>
      <inkml:brushProperty name="color" value="#004F8B"/>
      <inkml:brushProperty name="ignorePressure" value="1"/>
    </inkml:brush>
  </inkml:definitions>
  <inkml:trace contextRef="#ctx0" brushRef="#br0">0 1,'10835'0,"-10816"0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7370BA-43F9-4A3C-97CC-B97466C5AC31}" type="datetimeFigureOut">
              <a:t>10/06/2025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2B843-0C6F-4EED-8DBA-306E344EA097}" type="slidenum">
              <a:t>‹#›</a:t>
            </a:fld>
            <a:endParaRPr lang="es-MX"/>
          </a:p>
        </p:txBody>
      </p:sp>
    </p:spTree>
    <p:extLst>
      <p:ext uri="{BB962C8B-B14F-4D97-AF65-F5344CB8AC3E}">
        <p14:creationId xmlns:p14="http://schemas.microsoft.com/office/powerpoint/2010/main" val="227591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https://monitoreoambientalbc-default-rtdb.firebaseio.com/</a:t>
            </a:r>
          </a:p>
        </p:txBody>
      </p:sp>
      <p:sp>
        <p:nvSpPr>
          <p:cNvPr id="4" name="Marcador de número de diapositiva 3"/>
          <p:cNvSpPr>
            <a:spLocks noGrp="1"/>
          </p:cNvSpPr>
          <p:nvPr>
            <p:ph type="sldNum" sz="quarter" idx="5"/>
          </p:nvPr>
        </p:nvSpPr>
        <p:spPr/>
        <p:txBody>
          <a:bodyPr/>
          <a:lstStyle/>
          <a:p>
            <a:fld id="{8522B843-0C6F-4EED-8DBA-306E344EA097}" type="slidenum">
              <a:rPr lang="es-MX" smtClean="0"/>
              <a:t>21</a:t>
            </a:fld>
            <a:endParaRPr lang="es-MX"/>
          </a:p>
        </p:txBody>
      </p:sp>
    </p:spTree>
    <p:extLst>
      <p:ext uri="{BB962C8B-B14F-4D97-AF65-F5344CB8AC3E}">
        <p14:creationId xmlns:p14="http://schemas.microsoft.com/office/powerpoint/2010/main" val="1142933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kern="1200" err="1">
                <a:solidFill>
                  <a:schemeClr val="tx1"/>
                </a:solidFill>
                <a:effectLst/>
                <a:latin typeface="+mn-lt"/>
                <a:ea typeface="+mn-ea"/>
                <a:cs typeface="+mn-cs"/>
              </a:rPr>
              <a:t>apiKey</a:t>
            </a:r>
            <a:r>
              <a:rPr lang="es-MX" sz="1200" b="0" i="0" kern="1200">
                <a:solidFill>
                  <a:schemeClr val="tx1"/>
                </a:solidFill>
                <a:effectLst/>
                <a:latin typeface="+mn-lt"/>
                <a:ea typeface="+mn-ea"/>
                <a:cs typeface="+mn-cs"/>
              </a:rPr>
              <a:t>: "AIzaSyC9mufNZo_AI42GrjcyC5zrbJmabvb2nGI",</a:t>
            </a:r>
            <a:endParaRPr lang="es-MX"/>
          </a:p>
          <a:p>
            <a:endParaRPr lang="es-MX"/>
          </a:p>
        </p:txBody>
      </p:sp>
      <p:sp>
        <p:nvSpPr>
          <p:cNvPr id="4" name="Marcador de número de diapositiva 3"/>
          <p:cNvSpPr>
            <a:spLocks noGrp="1"/>
          </p:cNvSpPr>
          <p:nvPr>
            <p:ph type="sldNum" sz="quarter" idx="5"/>
          </p:nvPr>
        </p:nvSpPr>
        <p:spPr/>
        <p:txBody>
          <a:bodyPr/>
          <a:lstStyle/>
          <a:p>
            <a:fld id="{8522B843-0C6F-4EED-8DBA-306E344EA097}" type="slidenum">
              <a:rPr lang="es-MX" smtClean="0"/>
              <a:t>23</a:t>
            </a:fld>
            <a:endParaRPr lang="es-MX"/>
          </a:p>
        </p:txBody>
      </p:sp>
    </p:spTree>
    <p:extLst>
      <p:ext uri="{BB962C8B-B14F-4D97-AF65-F5344CB8AC3E}">
        <p14:creationId xmlns:p14="http://schemas.microsoft.com/office/powerpoint/2010/main" val="2723593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0bWjU6W0BfBendmsUpKzJCPgQHOzqbHFqW1yMQZt</a:t>
            </a:r>
          </a:p>
        </p:txBody>
      </p:sp>
      <p:sp>
        <p:nvSpPr>
          <p:cNvPr id="4" name="Marcador de número de diapositiva 3"/>
          <p:cNvSpPr>
            <a:spLocks noGrp="1"/>
          </p:cNvSpPr>
          <p:nvPr>
            <p:ph type="sldNum" sz="quarter" idx="5"/>
          </p:nvPr>
        </p:nvSpPr>
        <p:spPr/>
        <p:txBody>
          <a:bodyPr/>
          <a:lstStyle/>
          <a:p>
            <a:fld id="{8522B843-0C6F-4EED-8DBA-306E344EA097}" type="slidenum">
              <a:rPr lang="es-MX" smtClean="0"/>
              <a:t>33</a:t>
            </a:fld>
            <a:endParaRPr lang="es-MX"/>
          </a:p>
        </p:txBody>
      </p:sp>
    </p:spTree>
    <p:extLst>
      <p:ext uri="{BB962C8B-B14F-4D97-AF65-F5344CB8AC3E}">
        <p14:creationId xmlns:p14="http://schemas.microsoft.com/office/powerpoint/2010/main" val="2462198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err="1">
                <a:solidFill>
                  <a:schemeClr val="tx1"/>
                </a:solidFill>
                <a:effectLst/>
                <a:latin typeface="+mn-lt"/>
                <a:ea typeface="+mn-ea"/>
                <a:cs typeface="+mn-cs"/>
              </a:rPr>
              <a:t>apiKey</a:t>
            </a:r>
            <a:r>
              <a:rPr lang="es-MX" sz="1200" b="0" i="0" kern="1200">
                <a:solidFill>
                  <a:schemeClr val="tx1"/>
                </a:solidFill>
                <a:effectLst/>
                <a:latin typeface="+mn-lt"/>
                <a:ea typeface="+mn-ea"/>
                <a:cs typeface="+mn-cs"/>
              </a:rPr>
              <a:t>: "AIzaSyC9mufNZo_AI42GrjcyC5zrbJmabvb2nGI",</a:t>
            </a:r>
            <a:endParaRPr lang="es-MX"/>
          </a:p>
        </p:txBody>
      </p:sp>
      <p:sp>
        <p:nvSpPr>
          <p:cNvPr id="4" name="Marcador de número de diapositiva 3"/>
          <p:cNvSpPr>
            <a:spLocks noGrp="1"/>
          </p:cNvSpPr>
          <p:nvPr>
            <p:ph type="sldNum" sz="quarter" idx="5"/>
          </p:nvPr>
        </p:nvSpPr>
        <p:spPr/>
        <p:txBody>
          <a:bodyPr/>
          <a:lstStyle/>
          <a:p>
            <a:fld id="{8522B843-0C6F-4EED-8DBA-306E344EA097}" type="slidenum">
              <a:rPr lang="es-MX" smtClean="0"/>
              <a:t>37</a:t>
            </a:fld>
            <a:endParaRPr lang="es-MX"/>
          </a:p>
        </p:txBody>
      </p:sp>
    </p:spTree>
    <p:extLst>
      <p:ext uri="{BB962C8B-B14F-4D97-AF65-F5344CB8AC3E}">
        <p14:creationId xmlns:p14="http://schemas.microsoft.com/office/powerpoint/2010/main" val="49167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414205-B295-E685-BFEA-CE75B07C48A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7450F9EA-083E-D1FA-894C-D372D28D2B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48E1F704-1D62-D37F-8D9B-73B8E2AA9C00}"/>
              </a:ext>
            </a:extLst>
          </p:cNvPr>
          <p:cNvSpPr>
            <a:spLocks noGrp="1"/>
          </p:cNvSpPr>
          <p:nvPr>
            <p:ph type="dt" sz="half" idx="10"/>
          </p:nvPr>
        </p:nvSpPr>
        <p:spPr/>
        <p:txBody>
          <a:bodyPr/>
          <a:lstStyle/>
          <a:p>
            <a:fld id="{CFBA25BA-F20E-4C34-820F-4690454ABBD8}" type="datetimeFigureOut">
              <a:rPr lang="es-MX" smtClean="0"/>
              <a:t>10/06/2025</a:t>
            </a:fld>
            <a:endParaRPr lang="es-MX"/>
          </a:p>
        </p:txBody>
      </p:sp>
      <p:sp>
        <p:nvSpPr>
          <p:cNvPr id="5" name="Marcador de pie de página 4">
            <a:extLst>
              <a:ext uri="{FF2B5EF4-FFF2-40B4-BE49-F238E27FC236}">
                <a16:creationId xmlns:a16="http://schemas.microsoft.com/office/drawing/2014/main" id="{51D95A10-394F-D773-23B0-E3AB19ECC3D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C5EB8AD-214C-B6F5-B909-F4416A314492}"/>
              </a:ext>
            </a:extLst>
          </p:cNvPr>
          <p:cNvSpPr>
            <a:spLocks noGrp="1"/>
          </p:cNvSpPr>
          <p:nvPr>
            <p:ph type="sldNum" sz="quarter" idx="12"/>
          </p:nvPr>
        </p:nvSpPr>
        <p:spPr/>
        <p:txBody>
          <a:bodyPr/>
          <a:lstStyle/>
          <a:p>
            <a:fld id="{D55375C1-471C-4E25-A44A-D01DF29BAAFA}" type="slidenum">
              <a:rPr lang="es-MX" smtClean="0"/>
              <a:t>‹#›</a:t>
            </a:fld>
            <a:endParaRPr lang="es-MX"/>
          </a:p>
        </p:txBody>
      </p:sp>
    </p:spTree>
    <p:extLst>
      <p:ext uri="{BB962C8B-B14F-4D97-AF65-F5344CB8AC3E}">
        <p14:creationId xmlns:p14="http://schemas.microsoft.com/office/powerpoint/2010/main" val="4023468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98309-25CA-F665-9687-18F07C03FD6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8D53744-78F9-E165-DB17-111578BC73F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9D8F054-DB6D-FC4B-8F44-0192416B4AA6}"/>
              </a:ext>
            </a:extLst>
          </p:cNvPr>
          <p:cNvSpPr>
            <a:spLocks noGrp="1"/>
          </p:cNvSpPr>
          <p:nvPr>
            <p:ph type="dt" sz="half" idx="10"/>
          </p:nvPr>
        </p:nvSpPr>
        <p:spPr/>
        <p:txBody>
          <a:bodyPr/>
          <a:lstStyle/>
          <a:p>
            <a:fld id="{CFBA25BA-F20E-4C34-820F-4690454ABBD8}" type="datetimeFigureOut">
              <a:rPr lang="es-MX" smtClean="0"/>
              <a:t>10/06/2025</a:t>
            </a:fld>
            <a:endParaRPr lang="es-MX"/>
          </a:p>
        </p:txBody>
      </p:sp>
      <p:sp>
        <p:nvSpPr>
          <p:cNvPr id="5" name="Marcador de pie de página 4">
            <a:extLst>
              <a:ext uri="{FF2B5EF4-FFF2-40B4-BE49-F238E27FC236}">
                <a16:creationId xmlns:a16="http://schemas.microsoft.com/office/drawing/2014/main" id="{F5C0CFD6-5D57-B4F5-9F94-52BE0B3796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D40C0EF-B27E-C6A5-4CE0-476F9CC35520}"/>
              </a:ext>
            </a:extLst>
          </p:cNvPr>
          <p:cNvSpPr>
            <a:spLocks noGrp="1"/>
          </p:cNvSpPr>
          <p:nvPr>
            <p:ph type="sldNum" sz="quarter" idx="12"/>
          </p:nvPr>
        </p:nvSpPr>
        <p:spPr/>
        <p:txBody>
          <a:bodyPr/>
          <a:lstStyle/>
          <a:p>
            <a:fld id="{D55375C1-471C-4E25-A44A-D01DF29BAAFA}" type="slidenum">
              <a:rPr lang="es-MX" smtClean="0"/>
              <a:t>‹#›</a:t>
            </a:fld>
            <a:endParaRPr lang="es-MX"/>
          </a:p>
        </p:txBody>
      </p:sp>
    </p:spTree>
    <p:extLst>
      <p:ext uri="{BB962C8B-B14F-4D97-AF65-F5344CB8AC3E}">
        <p14:creationId xmlns:p14="http://schemas.microsoft.com/office/powerpoint/2010/main" val="164316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7291370-E3EB-558E-9426-8BE1A7ACD93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2BFA349-8643-25F5-190A-ABE24C140CE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141B853-18F5-B2F3-7FF7-AFF6C6A17DB1}"/>
              </a:ext>
            </a:extLst>
          </p:cNvPr>
          <p:cNvSpPr>
            <a:spLocks noGrp="1"/>
          </p:cNvSpPr>
          <p:nvPr>
            <p:ph type="dt" sz="half" idx="10"/>
          </p:nvPr>
        </p:nvSpPr>
        <p:spPr/>
        <p:txBody>
          <a:bodyPr/>
          <a:lstStyle/>
          <a:p>
            <a:fld id="{CFBA25BA-F20E-4C34-820F-4690454ABBD8}" type="datetimeFigureOut">
              <a:rPr lang="es-MX" smtClean="0"/>
              <a:t>10/06/2025</a:t>
            </a:fld>
            <a:endParaRPr lang="es-MX"/>
          </a:p>
        </p:txBody>
      </p:sp>
      <p:sp>
        <p:nvSpPr>
          <p:cNvPr id="5" name="Marcador de pie de página 4">
            <a:extLst>
              <a:ext uri="{FF2B5EF4-FFF2-40B4-BE49-F238E27FC236}">
                <a16:creationId xmlns:a16="http://schemas.microsoft.com/office/drawing/2014/main" id="{C23D7A4A-9F6F-A336-94A6-4697585BD03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AC35995-7226-99DE-CDF1-F47902D17CB3}"/>
              </a:ext>
            </a:extLst>
          </p:cNvPr>
          <p:cNvSpPr>
            <a:spLocks noGrp="1"/>
          </p:cNvSpPr>
          <p:nvPr>
            <p:ph type="sldNum" sz="quarter" idx="12"/>
          </p:nvPr>
        </p:nvSpPr>
        <p:spPr/>
        <p:txBody>
          <a:bodyPr/>
          <a:lstStyle/>
          <a:p>
            <a:fld id="{D55375C1-471C-4E25-A44A-D01DF29BAAFA}" type="slidenum">
              <a:rPr lang="es-MX" smtClean="0"/>
              <a:t>‹#›</a:t>
            </a:fld>
            <a:endParaRPr lang="es-MX"/>
          </a:p>
        </p:txBody>
      </p:sp>
    </p:spTree>
    <p:extLst>
      <p:ext uri="{BB962C8B-B14F-4D97-AF65-F5344CB8AC3E}">
        <p14:creationId xmlns:p14="http://schemas.microsoft.com/office/powerpoint/2010/main" val="3916009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F978CF-C3C8-9DF0-11B8-25F1E6CF632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83D619A-160F-F5E9-6FCA-50ECB7F3BCE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5BCD1EC-E2AF-E676-805C-F2712720FF2F}"/>
              </a:ext>
            </a:extLst>
          </p:cNvPr>
          <p:cNvSpPr>
            <a:spLocks noGrp="1"/>
          </p:cNvSpPr>
          <p:nvPr>
            <p:ph type="dt" sz="half" idx="10"/>
          </p:nvPr>
        </p:nvSpPr>
        <p:spPr/>
        <p:txBody>
          <a:bodyPr/>
          <a:lstStyle/>
          <a:p>
            <a:fld id="{CFBA25BA-F20E-4C34-820F-4690454ABBD8}" type="datetimeFigureOut">
              <a:rPr lang="es-MX" smtClean="0"/>
              <a:t>10/06/2025</a:t>
            </a:fld>
            <a:endParaRPr lang="es-MX"/>
          </a:p>
        </p:txBody>
      </p:sp>
      <p:sp>
        <p:nvSpPr>
          <p:cNvPr id="5" name="Marcador de pie de página 4">
            <a:extLst>
              <a:ext uri="{FF2B5EF4-FFF2-40B4-BE49-F238E27FC236}">
                <a16:creationId xmlns:a16="http://schemas.microsoft.com/office/drawing/2014/main" id="{07AAB240-BD81-9AF2-6D77-4E606C6CB4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4C25F4C-34FF-10D6-6485-C170518FF478}"/>
              </a:ext>
            </a:extLst>
          </p:cNvPr>
          <p:cNvSpPr>
            <a:spLocks noGrp="1"/>
          </p:cNvSpPr>
          <p:nvPr>
            <p:ph type="sldNum" sz="quarter" idx="12"/>
          </p:nvPr>
        </p:nvSpPr>
        <p:spPr/>
        <p:txBody>
          <a:bodyPr/>
          <a:lstStyle/>
          <a:p>
            <a:fld id="{D55375C1-471C-4E25-A44A-D01DF29BAAFA}" type="slidenum">
              <a:rPr lang="es-MX" smtClean="0"/>
              <a:t>‹#›</a:t>
            </a:fld>
            <a:endParaRPr lang="es-MX"/>
          </a:p>
        </p:txBody>
      </p:sp>
    </p:spTree>
    <p:extLst>
      <p:ext uri="{BB962C8B-B14F-4D97-AF65-F5344CB8AC3E}">
        <p14:creationId xmlns:p14="http://schemas.microsoft.com/office/powerpoint/2010/main" val="761431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88D80-723F-231B-9972-0D731F7EED7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8093358-43C3-9476-4F8D-69DF24953C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D421A81-932D-5016-F8DF-3EC7F7C7870D}"/>
              </a:ext>
            </a:extLst>
          </p:cNvPr>
          <p:cNvSpPr>
            <a:spLocks noGrp="1"/>
          </p:cNvSpPr>
          <p:nvPr>
            <p:ph type="dt" sz="half" idx="10"/>
          </p:nvPr>
        </p:nvSpPr>
        <p:spPr/>
        <p:txBody>
          <a:bodyPr/>
          <a:lstStyle/>
          <a:p>
            <a:fld id="{CFBA25BA-F20E-4C34-820F-4690454ABBD8}" type="datetimeFigureOut">
              <a:rPr lang="es-MX" smtClean="0"/>
              <a:t>10/06/2025</a:t>
            </a:fld>
            <a:endParaRPr lang="es-MX"/>
          </a:p>
        </p:txBody>
      </p:sp>
      <p:sp>
        <p:nvSpPr>
          <p:cNvPr id="5" name="Marcador de pie de página 4">
            <a:extLst>
              <a:ext uri="{FF2B5EF4-FFF2-40B4-BE49-F238E27FC236}">
                <a16:creationId xmlns:a16="http://schemas.microsoft.com/office/drawing/2014/main" id="{1A4D2B40-AAD2-BE56-6F3C-D3FC2872B9D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D51BB5C-1EEF-03D8-70BC-A89D9B4EB4D3}"/>
              </a:ext>
            </a:extLst>
          </p:cNvPr>
          <p:cNvSpPr>
            <a:spLocks noGrp="1"/>
          </p:cNvSpPr>
          <p:nvPr>
            <p:ph type="sldNum" sz="quarter" idx="12"/>
          </p:nvPr>
        </p:nvSpPr>
        <p:spPr/>
        <p:txBody>
          <a:bodyPr/>
          <a:lstStyle/>
          <a:p>
            <a:fld id="{D55375C1-471C-4E25-A44A-D01DF29BAAFA}" type="slidenum">
              <a:rPr lang="es-MX" smtClean="0"/>
              <a:t>‹#›</a:t>
            </a:fld>
            <a:endParaRPr lang="es-MX"/>
          </a:p>
        </p:txBody>
      </p:sp>
    </p:spTree>
    <p:extLst>
      <p:ext uri="{BB962C8B-B14F-4D97-AF65-F5344CB8AC3E}">
        <p14:creationId xmlns:p14="http://schemas.microsoft.com/office/powerpoint/2010/main" val="177648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25FDEE-760C-D21D-3426-AE870709999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F7F6B00-9010-5461-9E23-B5ACA6CDC1E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39D31ED0-5E2E-80BA-6769-F386DAF5B33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DEF81BD-0F52-E493-F4A8-9493FA61FC6C}"/>
              </a:ext>
            </a:extLst>
          </p:cNvPr>
          <p:cNvSpPr>
            <a:spLocks noGrp="1"/>
          </p:cNvSpPr>
          <p:nvPr>
            <p:ph type="dt" sz="half" idx="10"/>
          </p:nvPr>
        </p:nvSpPr>
        <p:spPr/>
        <p:txBody>
          <a:bodyPr/>
          <a:lstStyle/>
          <a:p>
            <a:fld id="{CFBA25BA-F20E-4C34-820F-4690454ABBD8}" type="datetimeFigureOut">
              <a:rPr lang="es-MX" smtClean="0"/>
              <a:t>10/06/2025</a:t>
            </a:fld>
            <a:endParaRPr lang="es-MX"/>
          </a:p>
        </p:txBody>
      </p:sp>
      <p:sp>
        <p:nvSpPr>
          <p:cNvPr id="6" name="Marcador de pie de página 5">
            <a:extLst>
              <a:ext uri="{FF2B5EF4-FFF2-40B4-BE49-F238E27FC236}">
                <a16:creationId xmlns:a16="http://schemas.microsoft.com/office/drawing/2014/main" id="{1FB2678F-7B01-7A60-689B-F5E4092B75D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33037A5-D5D9-6DB4-F84B-8973884CC079}"/>
              </a:ext>
            </a:extLst>
          </p:cNvPr>
          <p:cNvSpPr>
            <a:spLocks noGrp="1"/>
          </p:cNvSpPr>
          <p:nvPr>
            <p:ph type="sldNum" sz="quarter" idx="12"/>
          </p:nvPr>
        </p:nvSpPr>
        <p:spPr/>
        <p:txBody>
          <a:bodyPr/>
          <a:lstStyle/>
          <a:p>
            <a:fld id="{D55375C1-471C-4E25-A44A-D01DF29BAAFA}" type="slidenum">
              <a:rPr lang="es-MX" smtClean="0"/>
              <a:t>‹#›</a:t>
            </a:fld>
            <a:endParaRPr lang="es-MX"/>
          </a:p>
        </p:txBody>
      </p:sp>
    </p:spTree>
    <p:extLst>
      <p:ext uri="{BB962C8B-B14F-4D97-AF65-F5344CB8AC3E}">
        <p14:creationId xmlns:p14="http://schemas.microsoft.com/office/powerpoint/2010/main" val="3289504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8B6EA7-9D41-83E8-F6E4-806F68372F2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A8CA65-141B-C039-8169-B413F3FAD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D6CC871-E270-B84B-3D91-B1CC3668696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97944786-9207-B58E-DC93-2224255BC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3A35AE6-87A3-D81F-42BF-C561535823C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2D59C65A-C6B5-B55A-65EB-A30DF1F08E62}"/>
              </a:ext>
            </a:extLst>
          </p:cNvPr>
          <p:cNvSpPr>
            <a:spLocks noGrp="1"/>
          </p:cNvSpPr>
          <p:nvPr>
            <p:ph type="dt" sz="half" idx="10"/>
          </p:nvPr>
        </p:nvSpPr>
        <p:spPr/>
        <p:txBody>
          <a:bodyPr/>
          <a:lstStyle/>
          <a:p>
            <a:fld id="{CFBA25BA-F20E-4C34-820F-4690454ABBD8}" type="datetimeFigureOut">
              <a:rPr lang="es-MX" smtClean="0"/>
              <a:t>10/06/2025</a:t>
            </a:fld>
            <a:endParaRPr lang="es-MX"/>
          </a:p>
        </p:txBody>
      </p:sp>
      <p:sp>
        <p:nvSpPr>
          <p:cNvPr id="8" name="Marcador de pie de página 7">
            <a:extLst>
              <a:ext uri="{FF2B5EF4-FFF2-40B4-BE49-F238E27FC236}">
                <a16:creationId xmlns:a16="http://schemas.microsoft.com/office/drawing/2014/main" id="{5103E518-4794-F715-FA77-D9DCCE03B2A2}"/>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D41624B-2547-E761-5D66-BCCC50168317}"/>
              </a:ext>
            </a:extLst>
          </p:cNvPr>
          <p:cNvSpPr>
            <a:spLocks noGrp="1"/>
          </p:cNvSpPr>
          <p:nvPr>
            <p:ph type="sldNum" sz="quarter" idx="12"/>
          </p:nvPr>
        </p:nvSpPr>
        <p:spPr/>
        <p:txBody>
          <a:bodyPr/>
          <a:lstStyle/>
          <a:p>
            <a:fld id="{D55375C1-471C-4E25-A44A-D01DF29BAAFA}" type="slidenum">
              <a:rPr lang="es-MX" smtClean="0"/>
              <a:t>‹#›</a:t>
            </a:fld>
            <a:endParaRPr lang="es-MX"/>
          </a:p>
        </p:txBody>
      </p:sp>
    </p:spTree>
    <p:extLst>
      <p:ext uri="{BB962C8B-B14F-4D97-AF65-F5344CB8AC3E}">
        <p14:creationId xmlns:p14="http://schemas.microsoft.com/office/powerpoint/2010/main" val="2205791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14CB83-859C-F4A8-920C-64FCDC161BA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6A94A470-BFC3-E9EC-57D7-611F2F4E6BDE}"/>
              </a:ext>
            </a:extLst>
          </p:cNvPr>
          <p:cNvSpPr>
            <a:spLocks noGrp="1"/>
          </p:cNvSpPr>
          <p:nvPr>
            <p:ph type="dt" sz="half" idx="10"/>
          </p:nvPr>
        </p:nvSpPr>
        <p:spPr/>
        <p:txBody>
          <a:bodyPr/>
          <a:lstStyle/>
          <a:p>
            <a:fld id="{CFBA25BA-F20E-4C34-820F-4690454ABBD8}" type="datetimeFigureOut">
              <a:rPr lang="es-MX" smtClean="0"/>
              <a:t>10/06/2025</a:t>
            </a:fld>
            <a:endParaRPr lang="es-MX"/>
          </a:p>
        </p:txBody>
      </p:sp>
      <p:sp>
        <p:nvSpPr>
          <p:cNvPr id="4" name="Marcador de pie de página 3">
            <a:extLst>
              <a:ext uri="{FF2B5EF4-FFF2-40B4-BE49-F238E27FC236}">
                <a16:creationId xmlns:a16="http://schemas.microsoft.com/office/drawing/2014/main" id="{7E555809-DF7B-D358-44F6-908EDEA05E5A}"/>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B73EE63-41A1-E8E4-EFD7-54EE28B27625}"/>
              </a:ext>
            </a:extLst>
          </p:cNvPr>
          <p:cNvSpPr>
            <a:spLocks noGrp="1"/>
          </p:cNvSpPr>
          <p:nvPr>
            <p:ph type="sldNum" sz="quarter" idx="12"/>
          </p:nvPr>
        </p:nvSpPr>
        <p:spPr/>
        <p:txBody>
          <a:bodyPr/>
          <a:lstStyle/>
          <a:p>
            <a:fld id="{D55375C1-471C-4E25-A44A-D01DF29BAAFA}" type="slidenum">
              <a:rPr lang="es-MX" smtClean="0"/>
              <a:t>‹#›</a:t>
            </a:fld>
            <a:endParaRPr lang="es-MX"/>
          </a:p>
        </p:txBody>
      </p:sp>
    </p:spTree>
    <p:extLst>
      <p:ext uri="{BB962C8B-B14F-4D97-AF65-F5344CB8AC3E}">
        <p14:creationId xmlns:p14="http://schemas.microsoft.com/office/powerpoint/2010/main" val="14106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2B5D11F-D1FB-9758-044E-C7C5654A9FB8}"/>
              </a:ext>
            </a:extLst>
          </p:cNvPr>
          <p:cNvSpPr>
            <a:spLocks noGrp="1"/>
          </p:cNvSpPr>
          <p:nvPr>
            <p:ph type="dt" sz="half" idx="10"/>
          </p:nvPr>
        </p:nvSpPr>
        <p:spPr/>
        <p:txBody>
          <a:bodyPr/>
          <a:lstStyle/>
          <a:p>
            <a:fld id="{CFBA25BA-F20E-4C34-820F-4690454ABBD8}" type="datetimeFigureOut">
              <a:rPr lang="es-MX" smtClean="0"/>
              <a:t>10/06/2025</a:t>
            </a:fld>
            <a:endParaRPr lang="es-MX"/>
          </a:p>
        </p:txBody>
      </p:sp>
      <p:sp>
        <p:nvSpPr>
          <p:cNvPr id="3" name="Marcador de pie de página 2">
            <a:extLst>
              <a:ext uri="{FF2B5EF4-FFF2-40B4-BE49-F238E27FC236}">
                <a16:creationId xmlns:a16="http://schemas.microsoft.com/office/drawing/2014/main" id="{196CC6B2-5D2A-1FC9-6572-42EB5381D284}"/>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D23FF59F-AF3C-3CB7-9D43-A31189A301E3}"/>
              </a:ext>
            </a:extLst>
          </p:cNvPr>
          <p:cNvSpPr>
            <a:spLocks noGrp="1"/>
          </p:cNvSpPr>
          <p:nvPr>
            <p:ph type="sldNum" sz="quarter" idx="12"/>
          </p:nvPr>
        </p:nvSpPr>
        <p:spPr/>
        <p:txBody>
          <a:bodyPr/>
          <a:lstStyle/>
          <a:p>
            <a:fld id="{D55375C1-471C-4E25-A44A-D01DF29BAAFA}" type="slidenum">
              <a:rPr lang="es-MX" smtClean="0"/>
              <a:t>‹#›</a:t>
            </a:fld>
            <a:endParaRPr lang="es-MX"/>
          </a:p>
        </p:txBody>
      </p:sp>
    </p:spTree>
    <p:extLst>
      <p:ext uri="{BB962C8B-B14F-4D97-AF65-F5344CB8AC3E}">
        <p14:creationId xmlns:p14="http://schemas.microsoft.com/office/powerpoint/2010/main" val="3225224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A4E36-35DD-C9FD-6B8B-0C93E8B5A97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735FB08-11D0-247D-5434-BBA3371646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CA1333DC-87B0-23D0-CB5E-73F0F669C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C264EE7-42FC-9BF7-DD3F-185D2262B97C}"/>
              </a:ext>
            </a:extLst>
          </p:cNvPr>
          <p:cNvSpPr>
            <a:spLocks noGrp="1"/>
          </p:cNvSpPr>
          <p:nvPr>
            <p:ph type="dt" sz="half" idx="10"/>
          </p:nvPr>
        </p:nvSpPr>
        <p:spPr/>
        <p:txBody>
          <a:bodyPr/>
          <a:lstStyle/>
          <a:p>
            <a:fld id="{CFBA25BA-F20E-4C34-820F-4690454ABBD8}" type="datetimeFigureOut">
              <a:rPr lang="es-MX" smtClean="0"/>
              <a:t>10/06/2025</a:t>
            </a:fld>
            <a:endParaRPr lang="es-MX"/>
          </a:p>
        </p:txBody>
      </p:sp>
      <p:sp>
        <p:nvSpPr>
          <p:cNvPr id="6" name="Marcador de pie de página 5">
            <a:extLst>
              <a:ext uri="{FF2B5EF4-FFF2-40B4-BE49-F238E27FC236}">
                <a16:creationId xmlns:a16="http://schemas.microsoft.com/office/drawing/2014/main" id="{98531CC2-2D77-6C8B-B9D5-F12CBFD57B3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7317621-8469-B637-2B39-EEF83171D1E8}"/>
              </a:ext>
            </a:extLst>
          </p:cNvPr>
          <p:cNvSpPr>
            <a:spLocks noGrp="1"/>
          </p:cNvSpPr>
          <p:nvPr>
            <p:ph type="sldNum" sz="quarter" idx="12"/>
          </p:nvPr>
        </p:nvSpPr>
        <p:spPr/>
        <p:txBody>
          <a:bodyPr/>
          <a:lstStyle/>
          <a:p>
            <a:fld id="{D55375C1-471C-4E25-A44A-D01DF29BAAFA}" type="slidenum">
              <a:rPr lang="es-MX" smtClean="0"/>
              <a:t>‹#›</a:t>
            </a:fld>
            <a:endParaRPr lang="es-MX"/>
          </a:p>
        </p:txBody>
      </p:sp>
    </p:spTree>
    <p:extLst>
      <p:ext uri="{BB962C8B-B14F-4D97-AF65-F5344CB8AC3E}">
        <p14:creationId xmlns:p14="http://schemas.microsoft.com/office/powerpoint/2010/main" val="367225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476A8-011C-FCAF-5256-AB8B6D9A8BA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E9EB290-F664-8DF8-0E98-9D2461E4B8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F8C9E181-9F97-DFD4-13AA-972970A6B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4CB4F63-493F-88BE-E34D-3215343D91DC}"/>
              </a:ext>
            </a:extLst>
          </p:cNvPr>
          <p:cNvSpPr>
            <a:spLocks noGrp="1"/>
          </p:cNvSpPr>
          <p:nvPr>
            <p:ph type="dt" sz="half" idx="10"/>
          </p:nvPr>
        </p:nvSpPr>
        <p:spPr/>
        <p:txBody>
          <a:bodyPr/>
          <a:lstStyle/>
          <a:p>
            <a:fld id="{CFBA25BA-F20E-4C34-820F-4690454ABBD8}" type="datetimeFigureOut">
              <a:rPr lang="es-MX" smtClean="0"/>
              <a:t>10/06/2025</a:t>
            </a:fld>
            <a:endParaRPr lang="es-MX"/>
          </a:p>
        </p:txBody>
      </p:sp>
      <p:sp>
        <p:nvSpPr>
          <p:cNvPr id="6" name="Marcador de pie de página 5">
            <a:extLst>
              <a:ext uri="{FF2B5EF4-FFF2-40B4-BE49-F238E27FC236}">
                <a16:creationId xmlns:a16="http://schemas.microsoft.com/office/drawing/2014/main" id="{1923BDD7-853F-C762-FE87-AF135E1C015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AE68917-44CB-485C-51AD-DF09165F4B93}"/>
              </a:ext>
            </a:extLst>
          </p:cNvPr>
          <p:cNvSpPr>
            <a:spLocks noGrp="1"/>
          </p:cNvSpPr>
          <p:nvPr>
            <p:ph type="sldNum" sz="quarter" idx="12"/>
          </p:nvPr>
        </p:nvSpPr>
        <p:spPr/>
        <p:txBody>
          <a:bodyPr/>
          <a:lstStyle/>
          <a:p>
            <a:fld id="{D55375C1-471C-4E25-A44A-D01DF29BAAFA}" type="slidenum">
              <a:rPr lang="es-MX" smtClean="0"/>
              <a:t>‹#›</a:t>
            </a:fld>
            <a:endParaRPr lang="es-MX"/>
          </a:p>
        </p:txBody>
      </p:sp>
    </p:spTree>
    <p:extLst>
      <p:ext uri="{BB962C8B-B14F-4D97-AF65-F5344CB8AC3E}">
        <p14:creationId xmlns:p14="http://schemas.microsoft.com/office/powerpoint/2010/main" val="1394321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CF8906A-3D9F-CCCE-8D38-5CEAED7EF1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1F786E8-61BE-9297-A23C-DF3274B23E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933F849-DA16-D15C-3EA6-65AF23BC90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BA25BA-F20E-4C34-820F-4690454ABBD8}" type="datetimeFigureOut">
              <a:rPr lang="es-MX" smtClean="0"/>
              <a:t>10/06/2025</a:t>
            </a:fld>
            <a:endParaRPr lang="es-MX"/>
          </a:p>
        </p:txBody>
      </p:sp>
      <p:sp>
        <p:nvSpPr>
          <p:cNvPr id="5" name="Marcador de pie de página 4">
            <a:extLst>
              <a:ext uri="{FF2B5EF4-FFF2-40B4-BE49-F238E27FC236}">
                <a16:creationId xmlns:a16="http://schemas.microsoft.com/office/drawing/2014/main" id="{69613851-E0A9-025F-CA69-ED9B155789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B37FABA6-2B5F-A740-4FBC-16B9C6CE5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5375C1-471C-4E25-A44A-D01DF29BAAFA}" type="slidenum">
              <a:rPr lang="es-MX" smtClean="0"/>
              <a:t>‹#›</a:t>
            </a:fld>
            <a:endParaRPr lang="es-MX"/>
          </a:p>
        </p:txBody>
      </p:sp>
    </p:spTree>
    <p:extLst>
      <p:ext uri="{BB962C8B-B14F-4D97-AF65-F5344CB8AC3E}">
        <p14:creationId xmlns:p14="http://schemas.microsoft.com/office/powerpoint/2010/main" val="1181203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cs.google.com/document/d/1unGdgMbS_tBpybZlEemK_dN10jefP-16af0DwlKIbDA/edit?tab=t.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google.com/document/d/1unGdgMbS_tBpybZlEemK_dN10jefP-16af0DwlKIbDA/edit?tab=t.c51chu7xlj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google.com/document/d/1unGdgMbS_tBpybZlEemK_dN10jefP-16af0DwlKIbDA/edit?tab=t.dr9jt0y4m30k"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google.com/document/d/1unGdgMbS_tBpybZlEemK_dN10jefP-16af0DwlKIbDA/edit?tab=t.4co527pys8e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ocs.google.com/document/d/1unGdgMbS_tBpybZlEemK_dN10jefP-16af0DwlKIbDA/edit?tab=t.pagcqb8cgj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onsole.firebase.google.com/"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monitoreoambientalbc-default-rtdb.firebaseio.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onsole.firebase.google.com/" TargetMode="Externa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unGdgMbS_tBpybZlEemK_dN10jefP-16af0DwlKIbDA/edit?tab=t.5fjog24mg7w7"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docs.google.com/document/d/1unGdgMbS_tBpybZlEemK_dN10jefP-16af0DwlKIbDA/edit?tab=t.c9x2qlecgaw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document/d/1unGdgMbS_tBpybZlEemK_dN10jefP-16af0DwlKIbDA/edit?tab=t.1w4ggrhjjkzg"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docs.google.com/document/d/1unGdgMbS_tBpybZlEemK_dN10jefP-16af0DwlKIbDA/edit?tab=t.numydldnv37w"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mobizt/Firebase-ESP-Clie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ocs.google.com/document/d/1unGdgMbS_tBpybZlEemK_dN10jefP-16af0DwlKIbDA/edit?tab=t.c9x2qlecgawd"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hyperlink" Target="https://docs.google.com/document/d/1unGdgMbS_tBpybZlEemK_dN10jefP-16af0DwlKIbDA/edit?tab=t.dzushoewtaz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lpais.com/mexico/2025-04-09/la-cofepris-alerta-de-seis-playas-en-mexico-contaminadas-con-bacterias-fecales.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customXml" Target="../ink/ink5.xml"/><Relationship Id="rId18" Type="http://schemas.openxmlformats.org/officeDocument/2006/relationships/image" Target="../media/image48.png"/><Relationship Id="rId26" Type="http://schemas.microsoft.com/office/2007/relationships/hdphoto" Target="../media/hdphoto2.wdp"/><Relationship Id="rId3" Type="http://schemas.openxmlformats.org/officeDocument/2006/relationships/image" Target="../media/image41.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45.png"/><Relationship Id="rId17" Type="http://schemas.openxmlformats.org/officeDocument/2006/relationships/customXml" Target="../ink/ink7.xml"/><Relationship Id="rId25" Type="http://schemas.openxmlformats.org/officeDocument/2006/relationships/image" Target="../media/image52.png"/><Relationship Id="rId2" Type="http://schemas.openxmlformats.org/officeDocument/2006/relationships/image" Target="../media/image40.png"/><Relationship Id="rId16" Type="http://schemas.openxmlformats.org/officeDocument/2006/relationships/image" Target="../media/image47.png"/><Relationship Id="rId20" Type="http://schemas.openxmlformats.org/officeDocument/2006/relationships/image" Target="../media/image49.png"/><Relationship Id="rId29"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customXml" Target="../ink/ink4.xml"/><Relationship Id="rId24" Type="http://schemas.openxmlformats.org/officeDocument/2006/relationships/image" Target="../media/image51.png"/><Relationship Id="rId32" Type="http://schemas.microsoft.com/office/2007/relationships/hdphoto" Target="../media/hdphoto5.wdp"/><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microsoft.com/office/2007/relationships/hdphoto" Target="../media/hdphoto3.wdp"/><Relationship Id="rId10" Type="http://schemas.openxmlformats.org/officeDocument/2006/relationships/image" Target="../media/image44.png"/><Relationship Id="rId19" Type="http://schemas.openxmlformats.org/officeDocument/2006/relationships/customXml" Target="../ink/ink8.xml"/><Relationship Id="rId31" Type="http://schemas.openxmlformats.org/officeDocument/2006/relationships/image" Target="../media/image55.png"/><Relationship Id="rId4" Type="http://schemas.microsoft.com/office/2007/relationships/hdphoto" Target="../media/hdphoto1.wdp"/><Relationship Id="rId9" Type="http://schemas.openxmlformats.org/officeDocument/2006/relationships/customXml" Target="../ink/ink3.xml"/><Relationship Id="rId14" Type="http://schemas.openxmlformats.org/officeDocument/2006/relationships/image" Target="../media/image46.png"/><Relationship Id="rId22" Type="http://schemas.openxmlformats.org/officeDocument/2006/relationships/image" Target="../media/image50.png"/><Relationship Id="rId27" Type="http://schemas.openxmlformats.org/officeDocument/2006/relationships/image" Target="../media/image53.png"/><Relationship Id="rId30" Type="http://schemas.microsoft.com/office/2007/relationships/hdphoto" Target="../media/hdphoto4.wdp"/></Relationships>
</file>

<file path=ppt/slides/_rels/slide4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customXml" Target="../ink/ink11.xml"/><Relationship Id="rId7" Type="http://schemas.openxmlformats.org/officeDocument/2006/relationships/image" Target="../media/image54.png"/><Relationship Id="rId2" Type="http://schemas.openxmlformats.org/officeDocument/2006/relationships/image" Target="../media/image40.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customXml" Target="../ink/ink12.xml"/><Relationship Id="rId7" Type="http://schemas.openxmlformats.org/officeDocument/2006/relationships/image" Target="../media/image5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ustomXml" Target="../ink/ink13.xml"/><Relationship Id="rId10" Type="http://schemas.microsoft.com/office/2007/relationships/hdphoto" Target="../media/hdphoto4.wdp"/><Relationship Id="rId4" Type="http://schemas.openxmlformats.org/officeDocument/2006/relationships/image" Target="../media/image43.png"/><Relationship Id="rId9"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hyperlink" Target="https://www.elimparcial.com/tij/tijuana/2024/06/17/bc-destaca-por-mas-usuarios-de-internet-y-celular-encuesta/"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elimparcial.com/tij/tijuana/2023/02/22/20-de-industrias-en-bc-actualizaron-su-infraestructura-tecnologica-canieti/"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4" name="Rectangle 208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7CCCE1E-2DE2-B1CF-674A-203B6CAF89C5}"/>
              </a:ext>
            </a:extLst>
          </p:cNvPr>
          <p:cNvPicPr>
            <a:picLocks noChangeAspect="1"/>
          </p:cNvPicPr>
          <p:nvPr/>
        </p:nvPicPr>
        <p:blipFill>
          <a:blip r:embed="rId2">
            <a:alphaModFix amt="50000"/>
          </a:blip>
          <a:srcRect r="25"/>
          <a:stretch>
            <a:fillRect/>
          </a:stretch>
        </p:blipFill>
        <p:spPr>
          <a:xfrm>
            <a:off x="20" y="10"/>
            <a:ext cx="12188930" cy="6857990"/>
          </a:xfrm>
          <a:prstGeom prst="rect">
            <a:avLst/>
          </a:prstGeom>
        </p:spPr>
      </p:pic>
      <p:sp>
        <p:nvSpPr>
          <p:cNvPr id="2" name="Título 1">
            <a:extLst>
              <a:ext uri="{FF2B5EF4-FFF2-40B4-BE49-F238E27FC236}">
                <a16:creationId xmlns:a16="http://schemas.microsoft.com/office/drawing/2014/main" id="{8E49D079-6DDE-F88B-C6D7-E2B9F060E4D6}"/>
              </a:ext>
            </a:extLst>
          </p:cNvPr>
          <p:cNvSpPr>
            <a:spLocks noGrp="1"/>
          </p:cNvSpPr>
          <p:nvPr>
            <p:ph type="ctrTitle"/>
          </p:nvPr>
        </p:nvSpPr>
        <p:spPr>
          <a:xfrm>
            <a:off x="1524000" y="1122363"/>
            <a:ext cx="9144000" cy="3063240"/>
          </a:xfrm>
        </p:spPr>
        <p:txBody>
          <a:bodyPr>
            <a:normAutofit/>
          </a:bodyPr>
          <a:lstStyle/>
          <a:p>
            <a:r>
              <a:rPr lang="es-MX" sz="5100">
                <a:solidFill>
                  <a:schemeClr val="bg1"/>
                </a:solidFill>
              </a:rPr>
              <a:t>Sistema IoT de Monitoreo Ambiental y de Presencia en Tiempo Real para Comunidades Urbanas de Tijuana</a:t>
            </a:r>
          </a:p>
        </p:txBody>
      </p:sp>
      <p:sp>
        <p:nvSpPr>
          <p:cNvPr id="208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12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1120D8-16BC-1D52-ED40-C034DA86685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Componentes de Hardware</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Marcador de contenido 3">
            <a:extLst>
              <a:ext uri="{FF2B5EF4-FFF2-40B4-BE49-F238E27FC236}">
                <a16:creationId xmlns:a16="http://schemas.microsoft.com/office/drawing/2014/main" id="{00082483-EAB9-3EA4-1FCD-ADC509EC8C6A}"/>
              </a:ext>
            </a:extLst>
          </p:cNvPr>
          <p:cNvGraphicFramePr>
            <a:graphicFrameLocks noGrp="1"/>
          </p:cNvGraphicFramePr>
          <p:nvPr>
            <p:ph idx="1"/>
            <p:extLst>
              <p:ext uri="{D42A27DB-BD31-4B8C-83A1-F6EECF244321}">
                <p14:modId xmlns:p14="http://schemas.microsoft.com/office/powerpoint/2010/main" val="852859620"/>
              </p:ext>
            </p:extLst>
          </p:nvPr>
        </p:nvGraphicFramePr>
        <p:xfrm>
          <a:off x="5037295" y="640080"/>
          <a:ext cx="6448620" cy="5550411"/>
        </p:xfrm>
        <a:graphic>
          <a:graphicData uri="http://schemas.openxmlformats.org/drawingml/2006/table">
            <a:tbl>
              <a:tblPr firstRow="1" bandRow="1">
                <a:tableStyleId>{72833802-FEF1-4C79-8D5D-14CF1EAF98D9}</a:tableStyleId>
              </a:tblPr>
              <a:tblGrid>
                <a:gridCol w="1301336">
                  <a:extLst>
                    <a:ext uri="{9D8B030D-6E8A-4147-A177-3AD203B41FA5}">
                      <a16:colId xmlns:a16="http://schemas.microsoft.com/office/drawing/2014/main" val="841947084"/>
                    </a:ext>
                  </a:extLst>
                </a:gridCol>
                <a:gridCol w="2162502">
                  <a:extLst>
                    <a:ext uri="{9D8B030D-6E8A-4147-A177-3AD203B41FA5}">
                      <a16:colId xmlns:a16="http://schemas.microsoft.com/office/drawing/2014/main" val="1088562429"/>
                    </a:ext>
                  </a:extLst>
                </a:gridCol>
                <a:gridCol w="2984782">
                  <a:extLst>
                    <a:ext uri="{9D8B030D-6E8A-4147-A177-3AD203B41FA5}">
                      <a16:colId xmlns:a16="http://schemas.microsoft.com/office/drawing/2014/main" val="3367416203"/>
                    </a:ext>
                  </a:extLst>
                </a:gridCol>
              </a:tblGrid>
              <a:tr h="460699">
                <a:tc>
                  <a:txBody>
                    <a:bodyPr/>
                    <a:lstStyle/>
                    <a:p>
                      <a:r>
                        <a:rPr lang="es-MX" sz="1800" b="0" cap="none" spc="60">
                          <a:solidFill>
                            <a:schemeClr val="bg1"/>
                          </a:solidFill>
                        </a:rPr>
                        <a:t>Cantidad</a:t>
                      </a:r>
                    </a:p>
                  </a:txBody>
                  <a:tcPr marL="85773" marR="85773" marT="102741" marB="42887" anchor="ctr"/>
                </a:tc>
                <a:tc>
                  <a:txBody>
                    <a:bodyPr/>
                    <a:lstStyle/>
                    <a:p>
                      <a:r>
                        <a:rPr lang="es-MX" sz="1800" b="0" cap="none" spc="60">
                          <a:solidFill>
                            <a:schemeClr val="bg1"/>
                          </a:solidFill>
                        </a:rPr>
                        <a:t>Componente</a:t>
                      </a:r>
                    </a:p>
                  </a:txBody>
                  <a:tcPr marL="85773" marR="85773" marT="102741" marB="42887" anchor="ctr"/>
                </a:tc>
                <a:tc>
                  <a:txBody>
                    <a:bodyPr/>
                    <a:lstStyle/>
                    <a:p>
                      <a:r>
                        <a:rPr lang="es-MX" sz="1800" b="0" cap="none" spc="60">
                          <a:solidFill>
                            <a:schemeClr val="bg1"/>
                          </a:solidFill>
                        </a:rPr>
                        <a:t>Descripción</a:t>
                      </a:r>
                    </a:p>
                  </a:txBody>
                  <a:tcPr marL="85773" marR="85773" marT="102741" marB="42887" anchor="ctr"/>
                </a:tc>
                <a:extLst>
                  <a:ext uri="{0D108BD9-81ED-4DB2-BD59-A6C34878D82A}">
                    <a16:rowId xmlns:a16="http://schemas.microsoft.com/office/drawing/2014/main" val="1800830132"/>
                  </a:ext>
                </a:extLst>
              </a:tr>
              <a:tr h="666180">
                <a:tc>
                  <a:txBody>
                    <a:bodyPr/>
                    <a:lstStyle/>
                    <a:p>
                      <a:r>
                        <a:rPr lang="es-MX" sz="1600" cap="none" spc="0">
                          <a:solidFill>
                            <a:schemeClr val="tx1"/>
                          </a:solidFill>
                        </a:rPr>
                        <a:t>1</a:t>
                      </a:r>
                    </a:p>
                  </a:txBody>
                  <a:tcPr marL="85773" marR="85773" marT="102741" marB="42887" anchor="ctr"/>
                </a:tc>
                <a:tc>
                  <a:txBody>
                    <a:bodyPr/>
                    <a:lstStyle/>
                    <a:p>
                      <a:r>
                        <a:rPr lang="es-MX" sz="1600" cap="none" spc="0">
                          <a:solidFill>
                            <a:schemeClr val="tx1"/>
                          </a:solidFill>
                        </a:rPr>
                        <a:t>ESP32</a:t>
                      </a:r>
                    </a:p>
                  </a:txBody>
                  <a:tcPr marL="85773" marR="85773" marT="102741" marB="42887" anchor="ctr"/>
                </a:tc>
                <a:tc>
                  <a:txBody>
                    <a:bodyPr/>
                    <a:lstStyle/>
                    <a:p>
                      <a:r>
                        <a:rPr lang="es-MX" sz="1600" cap="none" spc="0">
                          <a:solidFill>
                            <a:schemeClr val="tx1"/>
                          </a:solidFill>
                        </a:rPr>
                        <a:t>Microcontrolador con conectividad Wi-Fi y Bluetooth</a:t>
                      </a:r>
                    </a:p>
                  </a:txBody>
                  <a:tcPr marL="85773" marR="85773" marT="102741" marB="42887" anchor="ctr"/>
                </a:tc>
                <a:extLst>
                  <a:ext uri="{0D108BD9-81ED-4DB2-BD59-A6C34878D82A}">
                    <a16:rowId xmlns:a16="http://schemas.microsoft.com/office/drawing/2014/main" val="2007534884"/>
                  </a:ext>
                </a:extLst>
              </a:tr>
              <a:tr h="666180">
                <a:tc>
                  <a:txBody>
                    <a:bodyPr/>
                    <a:lstStyle/>
                    <a:p>
                      <a:r>
                        <a:rPr lang="es-MX" sz="1600" cap="none" spc="0">
                          <a:solidFill>
                            <a:schemeClr val="tx1"/>
                          </a:solidFill>
                        </a:rPr>
                        <a:t>1</a:t>
                      </a:r>
                    </a:p>
                  </a:txBody>
                  <a:tcPr marL="85773" marR="85773" marT="102741" marB="42887" anchor="ctr"/>
                </a:tc>
                <a:tc>
                  <a:txBody>
                    <a:bodyPr/>
                    <a:lstStyle/>
                    <a:p>
                      <a:r>
                        <a:rPr lang="es-MX" sz="1600" cap="none" spc="0">
                          <a:solidFill>
                            <a:schemeClr val="tx1"/>
                          </a:solidFill>
                        </a:rPr>
                        <a:t>Sensor DHT11</a:t>
                      </a:r>
                    </a:p>
                  </a:txBody>
                  <a:tcPr marL="85773" marR="85773" marT="102741" marB="42887" anchor="ctr"/>
                </a:tc>
                <a:tc>
                  <a:txBody>
                    <a:bodyPr/>
                    <a:lstStyle/>
                    <a:p>
                      <a:r>
                        <a:rPr lang="es-MX" sz="1600" cap="none" spc="0">
                          <a:solidFill>
                            <a:schemeClr val="tx1"/>
                          </a:solidFill>
                        </a:rPr>
                        <a:t>Sensor de temperatura y humedad</a:t>
                      </a:r>
                    </a:p>
                  </a:txBody>
                  <a:tcPr marL="85773" marR="85773" marT="102741" marB="42887" anchor="ctr"/>
                </a:tc>
                <a:extLst>
                  <a:ext uri="{0D108BD9-81ED-4DB2-BD59-A6C34878D82A}">
                    <a16:rowId xmlns:a16="http://schemas.microsoft.com/office/drawing/2014/main" val="1720074189"/>
                  </a:ext>
                </a:extLst>
              </a:tr>
              <a:tr h="666180">
                <a:tc>
                  <a:txBody>
                    <a:bodyPr/>
                    <a:lstStyle/>
                    <a:p>
                      <a:r>
                        <a:rPr lang="es-MX" sz="1600" cap="none" spc="0">
                          <a:solidFill>
                            <a:schemeClr val="tx1"/>
                          </a:solidFill>
                        </a:rPr>
                        <a:t>1</a:t>
                      </a:r>
                    </a:p>
                  </a:txBody>
                  <a:tcPr marL="85773" marR="85773" marT="102741" marB="42887" anchor="ctr"/>
                </a:tc>
                <a:tc>
                  <a:txBody>
                    <a:bodyPr/>
                    <a:lstStyle/>
                    <a:p>
                      <a:r>
                        <a:rPr lang="es-MX" sz="1600" cap="none" spc="0">
                          <a:solidFill>
                            <a:schemeClr val="tx1"/>
                          </a:solidFill>
                        </a:rPr>
                        <a:t>Sensor infrarrojo (IR)</a:t>
                      </a:r>
                    </a:p>
                  </a:txBody>
                  <a:tcPr marL="85773" marR="85773" marT="102741" marB="42887" anchor="ctr"/>
                </a:tc>
                <a:tc>
                  <a:txBody>
                    <a:bodyPr/>
                    <a:lstStyle/>
                    <a:p>
                      <a:r>
                        <a:rPr lang="es-MX" sz="1600" cap="none" spc="0">
                          <a:solidFill>
                            <a:schemeClr val="tx1"/>
                          </a:solidFill>
                        </a:rPr>
                        <a:t>Sensor para detección de movimiento</a:t>
                      </a:r>
                    </a:p>
                  </a:txBody>
                  <a:tcPr marL="85773" marR="85773" marT="102741" marB="42887" anchor="ctr"/>
                </a:tc>
                <a:extLst>
                  <a:ext uri="{0D108BD9-81ED-4DB2-BD59-A6C34878D82A}">
                    <a16:rowId xmlns:a16="http://schemas.microsoft.com/office/drawing/2014/main" val="236043842"/>
                  </a:ext>
                </a:extLst>
              </a:tr>
              <a:tr h="426452">
                <a:tc>
                  <a:txBody>
                    <a:bodyPr/>
                    <a:lstStyle/>
                    <a:p>
                      <a:r>
                        <a:rPr lang="es-MX" sz="1600" cap="none" spc="0">
                          <a:solidFill>
                            <a:schemeClr val="tx1"/>
                          </a:solidFill>
                        </a:rPr>
                        <a:t>1</a:t>
                      </a:r>
                    </a:p>
                  </a:txBody>
                  <a:tcPr marL="85773" marR="85773" marT="102741" marB="42887" anchor="ctr"/>
                </a:tc>
                <a:tc>
                  <a:txBody>
                    <a:bodyPr/>
                    <a:lstStyle/>
                    <a:p>
                      <a:r>
                        <a:rPr lang="es-MX" sz="1600" cap="none" spc="0">
                          <a:solidFill>
                            <a:schemeClr val="tx1"/>
                          </a:solidFill>
                        </a:rPr>
                        <a:t>LED</a:t>
                      </a:r>
                    </a:p>
                  </a:txBody>
                  <a:tcPr marL="85773" marR="85773" marT="102741" marB="42887" anchor="ctr"/>
                </a:tc>
                <a:tc>
                  <a:txBody>
                    <a:bodyPr/>
                    <a:lstStyle/>
                    <a:p>
                      <a:r>
                        <a:rPr lang="es-MX" sz="1600" cap="none" spc="0">
                          <a:solidFill>
                            <a:schemeClr val="tx1"/>
                          </a:solidFill>
                        </a:rPr>
                        <a:t>Indicador visual de alerta</a:t>
                      </a:r>
                    </a:p>
                  </a:txBody>
                  <a:tcPr marL="85773" marR="85773" marT="102741" marB="42887" anchor="ctr"/>
                </a:tc>
                <a:extLst>
                  <a:ext uri="{0D108BD9-81ED-4DB2-BD59-A6C34878D82A}">
                    <a16:rowId xmlns:a16="http://schemas.microsoft.com/office/drawing/2014/main" val="2750753468"/>
                  </a:ext>
                </a:extLst>
              </a:tr>
              <a:tr h="666180">
                <a:tc>
                  <a:txBody>
                    <a:bodyPr/>
                    <a:lstStyle/>
                    <a:p>
                      <a:r>
                        <a:rPr lang="es-MX" sz="1600" cap="none" spc="0">
                          <a:solidFill>
                            <a:schemeClr val="tx1"/>
                          </a:solidFill>
                        </a:rPr>
                        <a:t>1</a:t>
                      </a:r>
                    </a:p>
                  </a:txBody>
                  <a:tcPr marL="85773" marR="85773" marT="102741" marB="42887" anchor="ctr"/>
                </a:tc>
                <a:tc>
                  <a:txBody>
                    <a:bodyPr/>
                    <a:lstStyle/>
                    <a:p>
                      <a:r>
                        <a:rPr lang="es-MX" sz="1600" cap="none" spc="0">
                          <a:solidFill>
                            <a:schemeClr val="tx1"/>
                          </a:solidFill>
                        </a:rPr>
                        <a:t>Resistencia de 220</a:t>
                      </a:r>
                      <a:r>
                        <a:rPr lang="el-GR" sz="1600" cap="none" spc="0">
                          <a:solidFill>
                            <a:schemeClr val="tx1"/>
                          </a:solidFill>
                        </a:rPr>
                        <a:t>Ω</a:t>
                      </a:r>
                    </a:p>
                  </a:txBody>
                  <a:tcPr marL="85773" marR="85773" marT="102741" marB="42887" anchor="ctr"/>
                </a:tc>
                <a:tc>
                  <a:txBody>
                    <a:bodyPr/>
                    <a:lstStyle/>
                    <a:p>
                      <a:r>
                        <a:rPr lang="es-MX" sz="1600" cap="none" spc="0">
                          <a:solidFill>
                            <a:schemeClr val="tx1"/>
                          </a:solidFill>
                        </a:rPr>
                        <a:t>Para el LED (si es necesario, según la intensidad)</a:t>
                      </a:r>
                    </a:p>
                  </a:txBody>
                  <a:tcPr marL="85773" marR="85773" marT="102741" marB="42887" anchor="ctr"/>
                </a:tc>
                <a:extLst>
                  <a:ext uri="{0D108BD9-81ED-4DB2-BD59-A6C34878D82A}">
                    <a16:rowId xmlns:a16="http://schemas.microsoft.com/office/drawing/2014/main" val="1213959362"/>
                  </a:ext>
                </a:extLst>
              </a:tr>
              <a:tr h="666180">
                <a:tc>
                  <a:txBody>
                    <a:bodyPr/>
                    <a:lstStyle/>
                    <a:p>
                      <a:r>
                        <a:rPr lang="es-MX" sz="1600" cap="none" spc="0">
                          <a:solidFill>
                            <a:schemeClr val="tx1"/>
                          </a:solidFill>
                        </a:rPr>
                        <a:t>1</a:t>
                      </a:r>
                    </a:p>
                  </a:txBody>
                  <a:tcPr marL="85773" marR="85773" marT="102741" marB="42887" anchor="ctr"/>
                </a:tc>
                <a:tc>
                  <a:txBody>
                    <a:bodyPr/>
                    <a:lstStyle/>
                    <a:p>
                      <a:r>
                        <a:rPr lang="es-MX" sz="1600" cap="none" spc="0">
                          <a:solidFill>
                            <a:schemeClr val="tx1"/>
                          </a:solidFill>
                        </a:rPr>
                        <a:t>Push button</a:t>
                      </a:r>
                    </a:p>
                  </a:txBody>
                  <a:tcPr marL="85773" marR="85773" marT="102741" marB="42887" anchor="ctr"/>
                </a:tc>
                <a:tc>
                  <a:txBody>
                    <a:bodyPr/>
                    <a:lstStyle/>
                    <a:p>
                      <a:r>
                        <a:rPr lang="es-MX" sz="1600" cap="none" spc="0">
                          <a:solidFill>
                            <a:schemeClr val="tx1"/>
                          </a:solidFill>
                        </a:rPr>
                        <a:t>Botón físico para activar el envío de datos</a:t>
                      </a:r>
                    </a:p>
                  </a:txBody>
                  <a:tcPr marL="85773" marR="85773" marT="102741" marB="42887" anchor="ctr"/>
                </a:tc>
                <a:extLst>
                  <a:ext uri="{0D108BD9-81ED-4DB2-BD59-A6C34878D82A}">
                    <a16:rowId xmlns:a16="http://schemas.microsoft.com/office/drawing/2014/main" val="2341971339"/>
                  </a:ext>
                </a:extLst>
              </a:tr>
              <a:tr h="666180">
                <a:tc>
                  <a:txBody>
                    <a:bodyPr/>
                    <a:lstStyle/>
                    <a:p>
                      <a:r>
                        <a:rPr lang="es-MX" sz="1600" cap="none" spc="0">
                          <a:solidFill>
                            <a:schemeClr val="tx1"/>
                          </a:solidFill>
                        </a:rPr>
                        <a:t>1</a:t>
                      </a:r>
                    </a:p>
                  </a:txBody>
                  <a:tcPr marL="85773" marR="85773" marT="102741" marB="42887" anchor="ctr"/>
                </a:tc>
                <a:tc>
                  <a:txBody>
                    <a:bodyPr/>
                    <a:lstStyle/>
                    <a:p>
                      <a:r>
                        <a:rPr lang="es-MX" sz="1600" cap="none" spc="0">
                          <a:solidFill>
                            <a:schemeClr val="tx1"/>
                          </a:solidFill>
                        </a:rPr>
                        <a:t>Protoboard</a:t>
                      </a:r>
                    </a:p>
                  </a:txBody>
                  <a:tcPr marL="85773" marR="85773" marT="102741" marB="42887" anchor="ctr"/>
                </a:tc>
                <a:tc>
                  <a:txBody>
                    <a:bodyPr/>
                    <a:lstStyle/>
                    <a:p>
                      <a:r>
                        <a:rPr lang="es-MX" sz="1600" cap="none" spc="0">
                          <a:solidFill>
                            <a:schemeClr val="tx1"/>
                          </a:solidFill>
                        </a:rPr>
                        <a:t>Para conectar todos los componentes</a:t>
                      </a:r>
                    </a:p>
                  </a:txBody>
                  <a:tcPr marL="85773" marR="85773" marT="102741" marB="42887" anchor="ctr"/>
                </a:tc>
                <a:extLst>
                  <a:ext uri="{0D108BD9-81ED-4DB2-BD59-A6C34878D82A}">
                    <a16:rowId xmlns:a16="http://schemas.microsoft.com/office/drawing/2014/main" val="4263154630"/>
                  </a:ext>
                </a:extLst>
              </a:tr>
              <a:tr h="666180">
                <a:tc>
                  <a:txBody>
                    <a:bodyPr/>
                    <a:lstStyle/>
                    <a:p>
                      <a:r>
                        <a:rPr lang="es-MX" sz="1600" cap="none" spc="0">
                          <a:solidFill>
                            <a:schemeClr val="tx1"/>
                          </a:solidFill>
                        </a:rPr>
                        <a:t>Varios</a:t>
                      </a:r>
                    </a:p>
                  </a:txBody>
                  <a:tcPr marL="85773" marR="85773" marT="102741" marB="42887" anchor="ctr"/>
                </a:tc>
                <a:tc>
                  <a:txBody>
                    <a:bodyPr/>
                    <a:lstStyle/>
                    <a:p>
                      <a:r>
                        <a:rPr lang="es-MX" sz="1600" cap="none" spc="0">
                          <a:solidFill>
                            <a:schemeClr val="tx1"/>
                          </a:solidFill>
                        </a:rPr>
                        <a:t>Cables Dupont</a:t>
                      </a:r>
                    </a:p>
                  </a:txBody>
                  <a:tcPr marL="85773" marR="85773" marT="102741" marB="42887" anchor="ctr"/>
                </a:tc>
                <a:tc>
                  <a:txBody>
                    <a:bodyPr/>
                    <a:lstStyle/>
                    <a:p>
                      <a:r>
                        <a:rPr lang="es-MX" sz="1600" cap="none" spc="0">
                          <a:solidFill>
                            <a:schemeClr val="tx1"/>
                          </a:solidFill>
                        </a:rPr>
                        <a:t>Para realizar las conexiones entre el ESP32 y los sensores</a:t>
                      </a:r>
                    </a:p>
                  </a:txBody>
                  <a:tcPr marL="85773" marR="85773" marT="102741" marB="42887" anchor="ctr"/>
                </a:tc>
                <a:extLst>
                  <a:ext uri="{0D108BD9-81ED-4DB2-BD59-A6C34878D82A}">
                    <a16:rowId xmlns:a16="http://schemas.microsoft.com/office/drawing/2014/main" val="3942743712"/>
                  </a:ext>
                </a:extLst>
              </a:tr>
            </a:tbl>
          </a:graphicData>
        </a:graphic>
      </p:graphicFrame>
    </p:spTree>
    <p:extLst>
      <p:ext uri="{BB962C8B-B14F-4D97-AF65-F5344CB8AC3E}">
        <p14:creationId xmlns:p14="http://schemas.microsoft.com/office/powerpoint/2010/main" val="3022854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6DB2283-2334-281A-B70A-CB77A8F2AA8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Componentes de Software</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Marcador de contenido 3">
            <a:extLst>
              <a:ext uri="{FF2B5EF4-FFF2-40B4-BE49-F238E27FC236}">
                <a16:creationId xmlns:a16="http://schemas.microsoft.com/office/drawing/2014/main" id="{E0162A6A-9039-FBBF-E5CC-3E0A4959CF24}"/>
              </a:ext>
            </a:extLst>
          </p:cNvPr>
          <p:cNvGraphicFramePr>
            <a:graphicFrameLocks noGrp="1"/>
          </p:cNvGraphicFramePr>
          <p:nvPr>
            <p:ph idx="1"/>
            <p:extLst>
              <p:ext uri="{D42A27DB-BD31-4B8C-83A1-F6EECF244321}">
                <p14:modId xmlns:p14="http://schemas.microsoft.com/office/powerpoint/2010/main" val="803800293"/>
              </p:ext>
            </p:extLst>
          </p:nvPr>
        </p:nvGraphicFramePr>
        <p:xfrm>
          <a:off x="4654296" y="895951"/>
          <a:ext cx="7214617" cy="5038672"/>
        </p:xfrm>
        <a:graphic>
          <a:graphicData uri="http://schemas.openxmlformats.org/drawingml/2006/table">
            <a:tbl>
              <a:tblPr>
                <a:tableStyleId>{5940675A-B579-460E-94D1-54222C63F5DA}</a:tableStyleId>
              </a:tblPr>
              <a:tblGrid>
                <a:gridCol w="2977179">
                  <a:extLst>
                    <a:ext uri="{9D8B030D-6E8A-4147-A177-3AD203B41FA5}">
                      <a16:colId xmlns:a16="http://schemas.microsoft.com/office/drawing/2014/main" val="3171336242"/>
                    </a:ext>
                  </a:extLst>
                </a:gridCol>
                <a:gridCol w="4237438">
                  <a:extLst>
                    <a:ext uri="{9D8B030D-6E8A-4147-A177-3AD203B41FA5}">
                      <a16:colId xmlns:a16="http://schemas.microsoft.com/office/drawing/2014/main" val="3553675434"/>
                    </a:ext>
                  </a:extLst>
                </a:gridCol>
              </a:tblGrid>
              <a:tr h="469707">
                <a:tc>
                  <a:txBody>
                    <a:bodyPr/>
                    <a:lstStyle/>
                    <a:p>
                      <a:r>
                        <a:rPr lang="es-MX" sz="2100"/>
                        <a:t>Herramienta</a:t>
                      </a:r>
                    </a:p>
                  </a:txBody>
                  <a:tcPr marL="106751" marR="106751" marT="53376" marB="53376" anchor="ctr"/>
                </a:tc>
                <a:tc>
                  <a:txBody>
                    <a:bodyPr/>
                    <a:lstStyle/>
                    <a:p>
                      <a:r>
                        <a:rPr lang="es-MX" sz="2100"/>
                        <a:t>Uso</a:t>
                      </a:r>
                    </a:p>
                  </a:txBody>
                  <a:tcPr marL="106751" marR="106751" marT="53376" marB="53376" anchor="ctr"/>
                </a:tc>
                <a:extLst>
                  <a:ext uri="{0D108BD9-81ED-4DB2-BD59-A6C34878D82A}">
                    <a16:rowId xmlns:a16="http://schemas.microsoft.com/office/drawing/2014/main" val="2727786212"/>
                  </a:ext>
                </a:extLst>
              </a:tr>
              <a:tr h="469707">
                <a:tc>
                  <a:txBody>
                    <a:bodyPr/>
                    <a:lstStyle/>
                    <a:p>
                      <a:r>
                        <a:rPr lang="es-MX" sz="2100"/>
                        <a:t>Arduino IDE</a:t>
                      </a:r>
                    </a:p>
                  </a:txBody>
                  <a:tcPr marL="106751" marR="106751" marT="53376" marB="53376" anchor="ctr"/>
                </a:tc>
                <a:tc>
                  <a:txBody>
                    <a:bodyPr/>
                    <a:lstStyle/>
                    <a:p>
                      <a:r>
                        <a:rPr lang="es-MX" sz="2100"/>
                        <a:t>Programación del ESP32</a:t>
                      </a:r>
                    </a:p>
                  </a:txBody>
                  <a:tcPr marL="106751" marR="106751" marT="53376" marB="53376" anchor="ctr"/>
                </a:tc>
                <a:extLst>
                  <a:ext uri="{0D108BD9-81ED-4DB2-BD59-A6C34878D82A}">
                    <a16:rowId xmlns:a16="http://schemas.microsoft.com/office/drawing/2014/main" val="3589245694"/>
                  </a:ext>
                </a:extLst>
              </a:tr>
              <a:tr h="469707">
                <a:tc>
                  <a:txBody>
                    <a:bodyPr/>
                    <a:lstStyle/>
                    <a:p>
                      <a:r>
                        <a:rPr lang="es-MX" sz="2100"/>
                        <a:t>Librería DHT</a:t>
                      </a:r>
                    </a:p>
                  </a:txBody>
                  <a:tcPr marL="106751" marR="106751" marT="53376" marB="53376" anchor="ctr"/>
                </a:tc>
                <a:tc>
                  <a:txBody>
                    <a:bodyPr/>
                    <a:lstStyle/>
                    <a:p>
                      <a:r>
                        <a:rPr lang="es-MX" sz="2100"/>
                        <a:t>Lectura del sensor DHT11</a:t>
                      </a:r>
                    </a:p>
                  </a:txBody>
                  <a:tcPr marL="106751" marR="106751" marT="53376" marB="53376" anchor="ctr"/>
                </a:tc>
                <a:extLst>
                  <a:ext uri="{0D108BD9-81ED-4DB2-BD59-A6C34878D82A}">
                    <a16:rowId xmlns:a16="http://schemas.microsoft.com/office/drawing/2014/main" val="3951389025"/>
                  </a:ext>
                </a:extLst>
              </a:tr>
              <a:tr h="469707">
                <a:tc>
                  <a:txBody>
                    <a:bodyPr/>
                    <a:lstStyle/>
                    <a:p>
                      <a:r>
                        <a:rPr lang="es-MX" sz="2100"/>
                        <a:t>Librería WiFi (ESP32)</a:t>
                      </a:r>
                    </a:p>
                  </a:txBody>
                  <a:tcPr marL="106751" marR="106751" marT="53376" marB="53376" anchor="ctr"/>
                </a:tc>
                <a:tc>
                  <a:txBody>
                    <a:bodyPr/>
                    <a:lstStyle/>
                    <a:p>
                      <a:r>
                        <a:rPr lang="es-MX" sz="2100"/>
                        <a:t>Para conexión a internet</a:t>
                      </a:r>
                    </a:p>
                  </a:txBody>
                  <a:tcPr marL="106751" marR="106751" marT="53376" marB="53376" anchor="ctr"/>
                </a:tc>
                <a:extLst>
                  <a:ext uri="{0D108BD9-81ED-4DB2-BD59-A6C34878D82A}">
                    <a16:rowId xmlns:a16="http://schemas.microsoft.com/office/drawing/2014/main" val="4038297906"/>
                  </a:ext>
                </a:extLst>
              </a:tr>
              <a:tr h="789961">
                <a:tc>
                  <a:txBody>
                    <a:bodyPr/>
                    <a:lstStyle/>
                    <a:p>
                      <a:r>
                        <a:rPr lang="es-MX" sz="2100"/>
                        <a:t>Firebase Arduino</a:t>
                      </a:r>
                    </a:p>
                  </a:txBody>
                  <a:tcPr marL="106751" marR="106751" marT="53376" marB="53376" anchor="ctr"/>
                </a:tc>
                <a:tc>
                  <a:txBody>
                    <a:bodyPr/>
                    <a:lstStyle/>
                    <a:p>
                      <a:r>
                        <a:rPr lang="es-MX" sz="2100"/>
                        <a:t>Para enviar datos a la base de datos en la nube</a:t>
                      </a:r>
                    </a:p>
                  </a:txBody>
                  <a:tcPr marL="106751" marR="106751" marT="53376" marB="53376" anchor="ctr"/>
                </a:tc>
                <a:extLst>
                  <a:ext uri="{0D108BD9-81ED-4DB2-BD59-A6C34878D82A}">
                    <a16:rowId xmlns:a16="http://schemas.microsoft.com/office/drawing/2014/main" val="2755252604"/>
                  </a:ext>
                </a:extLst>
              </a:tr>
              <a:tr h="789961">
                <a:tc>
                  <a:txBody>
                    <a:bodyPr/>
                    <a:lstStyle/>
                    <a:p>
                      <a:r>
                        <a:rPr lang="es-MX" sz="2100"/>
                        <a:t>Python (opcional)</a:t>
                      </a:r>
                    </a:p>
                  </a:txBody>
                  <a:tcPr marL="106751" marR="106751" marT="53376" marB="53376" anchor="ctr"/>
                </a:tc>
                <a:tc>
                  <a:txBody>
                    <a:bodyPr/>
                    <a:lstStyle/>
                    <a:p>
                      <a:r>
                        <a:rPr lang="es-MX" sz="2100"/>
                        <a:t>Visualización o respaldo local de datos</a:t>
                      </a:r>
                    </a:p>
                  </a:txBody>
                  <a:tcPr marL="106751" marR="106751" marT="53376" marB="53376" anchor="ctr"/>
                </a:tc>
                <a:extLst>
                  <a:ext uri="{0D108BD9-81ED-4DB2-BD59-A6C34878D82A}">
                    <a16:rowId xmlns:a16="http://schemas.microsoft.com/office/drawing/2014/main" val="2059838705"/>
                  </a:ext>
                </a:extLst>
              </a:tr>
              <a:tr h="789961">
                <a:tc>
                  <a:txBody>
                    <a:bodyPr/>
                    <a:lstStyle/>
                    <a:p>
                      <a:r>
                        <a:rPr lang="es-MX" sz="2100"/>
                        <a:t>Firebase Realtime DB</a:t>
                      </a:r>
                    </a:p>
                  </a:txBody>
                  <a:tcPr marL="106751" marR="106751" marT="53376" marB="53376" anchor="ctr"/>
                </a:tc>
                <a:tc>
                  <a:txBody>
                    <a:bodyPr/>
                    <a:lstStyle/>
                    <a:p>
                      <a:r>
                        <a:rPr lang="es-MX" sz="2100"/>
                        <a:t>Almacenamiento y visualización remota de los datos</a:t>
                      </a:r>
                    </a:p>
                  </a:txBody>
                  <a:tcPr marL="106751" marR="106751" marT="53376" marB="53376" anchor="ctr"/>
                </a:tc>
                <a:extLst>
                  <a:ext uri="{0D108BD9-81ED-4DB2-BD59-A6C34878D82A}">
                    <a16:rowId xmlns:a16="http://schemas.microsoft.com/office/drawing/2014/main" val="2130316201"/>
                  </a:ext>
                </a:extLst>
              </a:tr>
              <a:tr h="789961">
                <a:tc>
                  <a:txBody>
                    <a:bodyPr/>
                    <a:lstStyle/>
                    <a:p>
                      <a:r>
                        <a:rPr lang="es-MX" sz="2100"/>
                        <a:t>HTML + JavaScript</a:t>
                      </a:r>
                    </a:p>
                  </a:txBody>
                  <a:tcPr marL="106751" marR="106751" marT="53376" marB="53376" anchor="ctr"/>
                </a:tc>
                <a:tc>
                  <a:txBody>
                    <a:bodyPr/>
                    <a:lstStyle/>
                    <a:p>
                      <a:r>
                        <a:rPr lang="es-MX" sz="2100"/>
                        <a:t>Crear un dashboard web para visualizar datos</a:t>
                      </a:r>
                    </a:p>
                  </a:txBody>
                  <a:tcPr marL="106751" marR="106751" marT="53376" marB="53376" anchor="ctr"/>
                </a:tc>
                <a:extLst>
                  <a:ext uri="{0D108BD9-81ED-4DB2-BD59-A6C34878D82A}">
                    <a16:rowId xmlns:a16="http://schemas.microsoft.com/office/drawing/2014/main" val="1424286837"/>
                  </a:ext>
                </a:extLst>
              </a:tr>
            </a:tbl>
          </a:graphicData>
        </a:graphic>
      </p:graphicFrame>
    </p:spTree>
    <p:extLst>
      <p:ext uri="{BB962C8B-B14F-4D97-AF65-F5344CB8AC3E}">
        <p14:creationId xmlns:p14="http://schemas.microsoft.com/office/powerpoint/2010/main" val="1332522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1E8199-FEEE-D87F-9CE2-62B4C434527F}"/>
              </a:ext>
            </a:extLst>
          </p:cNvPr>
          <p:cNvSpPr>
            <a:spLocks noGrp="1"/>
          </p:cNvSpPr>
          <p:nvPr>
            <p:ph type="title"/>
          </p:nvPr>
        </p:nvSpPr>
        <p:spPr>
          <a:xfrm>
            <a:off x="630936" y="639520"/>
            <a:ext cx="3429000" cy="1719072"/>
          </a:xfrm>
        </p:spPr>
        <p:txBody>
          <a:bodyPr anchor="b">
            <a:normAutofit fontScale="90000"/>
          </a:bodyPr>
          <a:lstStyle/>
          <a:p>
            <a:r>
              <a:rPr lang="es-MX" sz="5400"/>
              <a:t>Conexión física del circuito</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620984AC-AA88-E41E-0CC9-CF41B4CD1C15}"/>
              </a:ext>
            </a:extLst>
          </p:cNvPr>
          <p:cNvSpPr>
            <a:spLocks noGrp="1"/>
          </p:cNvSpPr>
          <p:nvPr>
            <p:ph idx="1"/>
          </p:nvPr>
        </p:nvSpPr>
        <p:spPr>
          <a:xfrm>
            <a:off x="630936" y="2807208"/>
            <a:ext cx="3429000" cy="3410712"/>
          </a:xfrm>
        </p:spPr>
        <p:txBody>
          <a:bodyPr anchor="t">
            <a:normAutofit fontScale="92500" lnSpcReduction="10000"/>
          </a:bodyPr>
          <a:lstStyle/>
          <a:p>
            <a:r>
              <a:rPr lang="es-MX" sz="2200"/>
              <a:t>2. </a:t>
            </a:r>
            <a:r>
              <a:rPr lang="es-MX" sz="2200" b="1"/>
              <a:t>Conectar el sensor DHT11</a:t>
            </a:r>
          </a:p>
          <a:p>
            <a:r>
              <a:rPr lang="es-MX" sz="2200"/>
              <a:t>VCC (o +) del DHT11 → 3.3V del ESP32</a:t>
            </a:r>
          </a:p>
          <a:p>
            <a:r>
              <a:rPr lang="es-MX" sz="2200"/>
              <a:t>GND del DHT11 → GND del ESP32</a:t>
            </a:r>
          </a:p>
          <a:p>
            <a:r>
              <a:rPr lang="es-MX" sz="2200"/>
              <a:t>DATA del DHT11 → GPIO 4 del ESP32 (puedes usar otro, pero hay que definirlo en el código)</a:t>
            </a:r>
          </a:p>
          <a:p>
            <a:r>
              <a:rPr lang="es-MX" sz="2400">
                <a:highlight>
                  <a:srgbClr val="FFFF00"/>
                </a:highlight>
                <a:hlinkClick r:id="rId2"/>
              </a:rPr>
              <a:t>Código de prueba DHT11</a:t>
            </a:r>
            <a:endParaRPr lang="es-MX" sz="2400">
              <a:highlight>
                <a:srgbClr val="FFFF00"/>
              </a:highlight>
            </a:endParaRPr>
          </a:p>
          <a:p>
            <a:pPr marL="0" indent="0">
              <a:buNone/>
            </a:pPr>
            <a:endParaRPr lang="es-MX" sz="2200"/>
          </a:p>
        </p:txBody>
      </p:sp>
      <p:pic>
        <p:nvPicPr>
          <p:cNvPr id="5" name="Imagen 4">
            <a:extLst>
              <a:ext uri="{FF2B5EF4-FFF2-40B4-BE49-F238E27FC236}">
                <a16:creationId xmlns:a16="http://schemas.microsoft.com/office/drawing/2014/main" id="{76CDC50D-77D4-860F-5146-70886A769EC8}"/>
              </a:ext>
            </a:extLst>
          </p:cNvPr>
          <p:cNvPicPr>
            <a:picLocks noChangeAspect="1"/>
          </p:cNvPicPr>
          <p:nvPr/>
        </p:nvPicPr>
        <p:blipFill>
          <a:blip r:embed="rId3"/>
          <a:stretch>
            <a:fillRect/>
          </a:stretch>
        </p:blipFill>
        <p:spPr>
          <a:xfrm>
            <a:off x="4654296" y="1521847"/>
            <a:ext cx="6903720" cy="3814305"/>
          </a:xfrm>
          <a:prstGeom prst="rect">
            <a:avLst/>
          </a:prstGeom>
        </p:spPr>
      </p:pic>
    </p:spTree>
    <p:extLst>
      <p:ext uri="{BB962C8B-B14F-4D97-AF65-F5344CB8AC3E}">
        <p14:creationId xmlns:p14="http://schemas.microsoft.com/office/powerpoint/2010/main" val="2915489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B5E726-2393-96B2-A1C1-25FAE64071FD}"/>
              </a:ext>
            </a:extLst>
          </p:cNvPr>
          <p:cNvSpPr>
            <a:spLocks noGrp="1"/>
          </p:cNvSpPr>
          <p:nvPr>
            <p:ph type="title"/>
          </p:nvPr>
        </p:nvSpPr>
        <p:spPr>
          <a:xfrm>
            <a:off x="630936" y="502920"/>
            <a:ext cx="3419856" cy="1463040"/>
          </a:xfrm>
        </p:spPr>
        <p:txBody>
          <a:bodyPr anchor="ctr">
            <a:normAutofit/>
          </a:bodyPr>
          <a:lstStyle/>
          <a:p>
            <a:r>
              <a:rPr lang="es-MX" sz="4100"/>
              <a:t>Conexión física del circuito</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52E5706-0BFE-A75E-B1AF-8906769CD09A}"/>
              </a:ext>
            </a:extLst>
          </p:cNvPr>
          <p:cNvSpPr>
            <a:spLocks noGrp="1"/>
          </p:cNvSpPr>
          <p:nvPr>
            <p:ph idx="1"/>
          </p:nvPr>
        </p:nvSpPr>
        <p:spPr>
          <a:xfrm>
            <a:off x="4654295" y="502920"/>
            <a:ext cx="6894576" cy="1463040"/>
          </a:xfrm>
        </p:spPr>
        <p:txBody>
          <a:bodyPr anchor="ctr">
            <a:normAutofit fontScale="92500" lnSpcReduction="10000"/>
          </a:bodyPr>
          <a:lstStyle/>
          <a:p>
            <a:r>
              <a:rPr lang="es-MX" sz="2200" b="1"/>
              <a:t>Conectar el sensor infrarrojo (IR)</a:t>
            </a:r>
          </a:p>
          <a:p>
            <a:pPr lvl="1"/>
            <a:r>
              <a:rPr lang="es-MX" sz="1800"/>
              <a:t>VCC del sensor IR → 3.3V del ESP32</a:t>
            </a:r>
          </a:p>
          <a:p>
            <a:pPr lvl="1"/>
            <a:r>
              <a:rPr lang="es-MX" sz="1800"/>
              <a:t>GND → GND</a:t>
            </a:r>
          </a:p>
          <a:p>
            <a:pPr lvl="1"/>
            <a:r>
              <a:rPr lang="es-MX" sz="1800"/>
              <a:t>OUT → GPIO 5 del ESP32</a:t>
            </a:r>
          </a:p>
          <a:p>
            <a:pPr lvl="1"/>
            <a:r>
              <a:rPr lang="es-MX" sz="1800">
                <a:highlight>
                  <a:srgbClr val="FFFF00"/>
                </a:highlight>
                <a:hlinkClick r:id="rId2"/>
              </a:rPr>
              <a:t>Código de prueba Infra</a:t>
            </a:r>
            <a:endParaRPr lang="es-MX" sz="1800">
              <a:highlight>
                <a:srgbClr val="FFFF00"/>
              </a:highlight>
            </a:endParaRPr>
          </a:p>
        </p:txBody>
      </p:sp>
      <p:pic>
        <p:nvPicPr>
          <p:cNvPr id="5" name="Imagen 4">
            <a:extLst>
              <a:ext uri="{FF2B5EF4-FFF2-40B4-BE49-F238E27FC236}">
                <a16:creationId xmlns:a16="http://schemas.microsoft.com/office/drawing/2014/main" id="{847E494C-8167-30BB-1689-02A05AA6D9D9}"/>
              </a:ext>
            </a:extLst>
          </p:cNvPr>
          <p:cNvPicPr>
            <a:picLocks noChangeAspect="1"/>
          </p:cNvPicPr>
          <p:nvPr/>
        </p:nvPicPr>
        <p:blipFill>
          <a:blip r:embed="rId3"/>
          <a:stretch>
            <a:fillRect/>
          </a:stretch>
        </p:blipFill>
        <p:spPr>
          <a:xfrm>
            <a:off x="1855304" y="2290936"/>
            <a:ext cx="8469200" cy="3959352"/>
          </a:xfrm>
          <a:prstGeom prst="rect">
            <a:avLst/>
          </a:prstGeom>
        </p:spPr>
      </p:pic>
    </p:spTree>
    <p:extLst>
      <p:ext uri="{BB962C8B-B14F-4D97-AF65-F5344CB8AC3E}">
        <p14:creationId xmlns:p14="http://schemas.microsoft.com/office/powerpoint/2010/main" val="2193102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2A9ECA-40A1-D515-4DD7-F1EAC2287D2A}"/>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1B6286-F6C1-90F6-2A2E-2F2E7066836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Conexión física del circuito</a:t>
            </a:r>
          </a:p>
        </p:txBody>
      </p:sp>
      <p:sp>
        <p:nvSpPr>
          <p:cNvPr id="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arcador de contenido 37">
            <a:extLst>
              <a:ext uri="{FF2B5EF4-FFF2-40B4-BE49-F238E27FC236}">
                <a16:creationId xmlns:a16="http://schemas.microsoft.com/office/drawing/2014/main" id="{622EDA03-9ADD-7536-8511-C3D0E2E95C96}"/>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2000" b="1"/>
              <a:t>Conectar el LED con resistencia</a:t>
            </a:r>
          </a:p>
          <a:p>
            <a:pPr lvl="1"/>
            <a:r>
              <a:rPr lang="en-US" sz="2000" b="1"/>
              <a:t>Ánodo (+)</a:t>
            </a:r>
            <a:r>
              <a:rPr lang="en-US" sz="2000"/>
              <a:t> del LED → una pata de la </a:t>
            </a:r>
            <a:r>
              <a:rPr lang="en-US" sz="2000" b="1"/>
              <a:t>resistencia de 220Ω</a:t>
            </a:r>
            <a:endParaRPr lang="en-US" sz="2000"/>
          </a:p>
          <a:p>
            <a:pPr lvl="1"/>
            <a:r>
              <a:rPr lang="en-US" sz="2000"/>
              <a:t>La otra pata de la resistencia </a:t>
            </a:r>
            <a:r>
              <a:rPr lang="en-US" sz="2000">
                <a:highlight>
                  <a:srgbClr val="FFFF00"/>
                </a:highlight>
              </a:rPr>
              <a:t>→ </a:t>
            </a:r>
            <a:r>
              <a:rPr lang="en-US" sz="2000" b="1">
                <a:highlight>
                  <a:srgbClr val="FFFF00"/>
                </a:highlight>
              </a:rPr>
              <a:t>GPIO 13</a:t>
            </a:r>
            <a:r>
              <a:rPr lang="en-US" sz="2000">
                <a:highlight>
                  <a:srgbClr val="FFFF00"/>
                </a:highlight>
              </a:rPr>
              <a:t> </a:t>
            </a:r>
            <a:r>
              <a:rPr lang="en-US" sz="2000"/>
              <a:t>del ESP32</a:t>
            </a:r>
          </a:p>
          <a:p>
            <a:pPr lvl="1"/>
            <a:r>
              <a:rPr lang="en-US" sz="2000" b="1"/>
              <a:t>Cátodo (-)</a:t>
            </a:r>
            <a:r>
              <a:rPr lang="en-US" sz="2000"/>
              <a:t> del LED → </a:t>
            </a:r>
            <a:r>
              <a:rPr lang="en-US" sz="2000" b="1"/>
              <a:t>GND</a:t>
            </a:r>
          </a:p>
          <a:p>
            <a:pPr lvl="1"/>
            <a:r>
              <a:rPr lang="en-US" sz="2000">
                <a:highlight>
                  <a:srgbClr val="FFFF00"/>
                </a:highlight>
                <a:hlinkClick r:id="rId2"/>
              </a:rPr>
              <a:t>Código de prueba led</a:t>
            </a:r>
            <a:endParaRPr lang="en-US" sz="2000"/>
          </a:p>
          <a:p>
            <a:endParaRPr lang="en-US" sz="2000"/>
          </a:p>
        </p:txBody>
      </p:sp>
      <p:pic>
        <p:nvPicPr>
          <p:cNvPr id="6" name="Imagen 5">
            <a:extLst>
              <a:ext uri="{FF2B5EF4-FFF2-40B4-BE49-F238E27FC236}">
                <a16:creationId xmlns:a16="http://schemas.microsoft.com/office/drawing/2014/main" id="{0C5EC7D0-9FBD-3054-ADCC-2AC418C8471F}"/>
              </a:ext>
            </a:extLst>
          </p:cNvPr>
          <p:cNvPicPr>
            <a:picLocks noChangeAspect="1"/>
          </p:cNvPicPr>
          <p:nvPr/>
        </p:nvPicPr>
        <p:blipFill>
          <a:blip r:embed="rId3"/>
          <a:stretch>
            <a:fillRect/>
          </a:stretch>
        </p:blipFill>
        <p:spPr>
          <a:xfrm>
            <a:off x="4654296" y="1073106"/>
            <a:ext cx="6903720" cy="4711788"/>
          </a:xfrm>
          <a:prstGeom prst="rect">
            <a:avLst/>
          </a:prstGeom>
        </p:spPr>
      </p:pic>
    </p:spTree>
    <p:extLst>
      <p:ext uri="{BB962C8B-B14F-4D97-AF65-F5344CB8AC3E}">
        <p14:creationId xmlns:p14="http://schemas.microsoft.com/office/powerpoint/2010/main" val="150056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933D8A-AFE4-3C65-21C7-C29CA272B04A}"/>
            </a:ext>
          </a:extLst>
        </p:cNvPr>
        <p:cNvGrpSpPr/>
        <p:nvPr/>
      </p:nvGrpSpPr>
      <p:grpSpPr>
        <a:xfrm>
          <a:off x="0" y="0"/>
          <a:ext cx="0" cy="0"/>
          <a:chOff x="0" y="0"/>
          <a:chExt cx="0" cy="0"/>
        </a:xfrm>
      </p:grpSpPr>
      <p:sp useBgFill="1">
        <p:nvSpPr>
          <p:cNvPr id="4109" name="Rectangle 410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ítulo 58">
            <a:extLst>
              <a:ext uri="{FF2B5EF4-FFF2-40B4-BE49-F238E27FC236}">
                <a16:creationId xmlns:a16="http://schemas.microsoft.com/office/drawing/2014/main" id="{0B98655F-9D72-2C46-5057-9F1627B43CC2}"/>
              </a:ext>
            </a:extLst>
          </p:cNvPr>
          <p:cNvSpPr>
            <a:spLocks noGrp="1"/>
          </p:cNvSpPr>
          <p:nvPr>
            <p:ph type="title"/>
          </p:nvPr>
        </p:nvSpPr>
        <p:spPr>
          <a:xfrm>
            <a:off x="630936" y="640080"/>
            <a:ext cx="4818888" cy="1481328"/>
          </a:xfrm>
        </p:spPr>
        <p:txBody>
          <a:bodyPr anchor="b">
            <a:normAutofit/>
          </a:bodyPr>
          <a:lstStyle/>
          <a:p>
            <a:r>
              <a:rPr lang="es-MX" sz="5000"/>
              <a:t>Conexión física del circuito</a:t>
            </a:r>
          </a:p>
        </p:txBody>
      </p:sp>
      <p:sp>
        <p:nvSpPr>
          <p:cNvPr id="41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arcador de contenido 59">
            <a:extLst>
              <a:ext uri="{FF2B5EF4-FFF2-40B4-BE49-F238E27FC236}">
                <a16:creationId xmlns:a16="http://schemas.microsoft.com/office/drawing/2014/main" id="{3B361AC9-B957-1CB1-09FF-7870383C7EBF}"/>
              </a:ext>
            </a:extLst>
          </p:cNvPr>
          <p:cNvSpPr>
            <a:spLocks noGrp="1"/>
          </p:cNvSpPr>
          <p:nvPr>
            <p:ph idx="1"/>
          </p:nvPr>
        </p:nvSpPr>
        <p:spPr>
          <a:xfrm>
            <a:off x="630936" y="2660904"/>
            <a:ext cx="4818888" cy="3547872"/>
          </a:xfrm>
        </p:spPr>
        <p:txBody>
          <a:bodyPr anchor="t">
            <a:normAutofit/>
          </a:bodyPr>
          <a:lstStyle/>
          <a:p>
            <a:r>
              <a:rPr lang="es-MX" sz="2200" b="1"/>
              <a:t>Conectar el Push Button</a:t>
            </a:r>
          </a:p>
          <a:p>
            <a:pPr lvl="1"/>
            <a:r>
              <a:rPr lang="es-MX" sz="2200"/>
              <a:t>Conecta un extremo del botón a GPIO 15 del ESP32</a:t>
            </a:r>
          </a:p>
          <a:p>
            <a:pPr lvl="1"/>
            <a:r>
              <a:rPr lang="es-MX" sz="2200"/>
              <a:t>El otro extremo del botón → GND</a:t>
            </a:r>
          </a:p>
          <a:p>
            <a:pPr lvl="1"/>
            <a:r>
              <a:rPr lang="es-MX" sz="2200"/>
              <a:t>(Puedes usar una resistencia pull-up en el código o física de 10kΩ entre el pin y 3.3V)</a:t>
            </a:r>
          </a:p>
          <a:p>
            <a:pPr lvl="1"/>
            <a:r>
              <a:rPr lang="es-MX" sz="2200">
                <a:highlight>
                  <a:srgbClr val="FFFF00"/>
                </a:highlight>
                <a:hlinkClick r:id="rId2"/>
              </a:rPr>
              <a:t>Código de prueba del push button</a:t>
            </a:r>
            <a:endParaRPr lang="es-MX" sz="2200">
              <a:highlight>
                <a:srgbClr val="FFFF00"/>
              </a:highlight>
            </a:endParaRPr>
          </a:p>
        </p:txBody>
      </p:sp>
      <p:pic>
        <p:nvPicPr>
          <p:cNvPr id="4097" name="Imagen 4096">
            <a:extLst>
              <a:ext uri="{FF2B5EF4-FFF2-40B4-BE49-F238E27FC236}">
                <a16:creationId xmlns:a16="http://schemas.microsoft.com/office/drawing/2014/main" id="{F55C92DC-67E8-B2E4-69E3-DFAA3353CED7}"/>
              </a:ext>
            </a:extLst>
          </p:cNvPr>
          <p:cNvPicPr>
            <a:picLocks noChangeAspect="1"/>
          </p:cNvPicPr>
          <p:nvPr/>
        </p:nvPicPr>
        <p:blipFill>
          <a:blip r:embed="rId3"/>
          <a:srcRect r="4710" b="-2"/>
          <a:stretch>
            <a:fillRect/>
          </a:stretch>
        </p:blipFill>
        <p:spPr>
          <a:xfrm>
            <a:off x="6099048" y="707768"/>
            <a:ext cx="5458968" cy="5442463"/>
          </a:xfrm>
          <a:prstGeom prst="rect">
            <a:avLst/>
          </a:prstGeom>
        </p:spPr>
      </p:pic>
    </p:spTree>
    <p:extLst>
      <p:ext uri="{BB962C8B-B14F-4D97-AF65-F5344CB8AC3E}">
        <p14:creationId xmlns:p14="http://schemas.microsoft.com/office/powerpoint/2010/main" val="864594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FE7F8E-163B-2285-9A49-32CFA3973D1E}"/>
              </a:ext>
            </a:extLst>
          </p:cNvPr>
          <p:cNvSpPr>
            <a:spLocks noGrp="1"/>
          </p:cNvSpPr>
          <p:nvPr>
            <p:ph type="title"/>
          </p:nvPr>
        </p:nvSpPr>
        <p:spPr/>
        <p:txBody>
          <a:bodyPr/>
          <a:lstStyle/>
          <a:p>
            <a:r>
              <a:rPr lang="es-MX" sz="4400"/>
              <a:t>Conexión física del circuito (todo)</a:t>
            </a:r>
            <a:br>
              <a:rPr lang="es-MX" sz="4400"/>
            </a:br>
            <a:r>
              <a:rPr lang="es-MX" sz="4400">
                <a:highlight>
                  <a:srgbClr val="FFFF00"/>
                </a:highlight>
                <a:hlinkClick r:id="rId2"/>
              </a:rPr>
              <a:t>código de prueba</a:t>
            </a:r>
            <a:r>
              <a:rPr lang="es-MX" sz="4400">
                <a:highlight>
                  <a:srgbClr val="FFFF00"/>
                </a:highlight>
              </a:rPr>
              <a:t> </a:t>
            </a:r>
            <a:endParaRPr lang="es-MX">
              <a:highlight>
                <a:srgbClr val="FFFF00"/>
              </a:highlight>
            </a:endParaRPr>
          </a:p>
        </p:txBody>
      </p:sp>
      <p:pic>
        <p:nvPicPr>
          <p:cNvPr id="5" name="Marcador de contenido 4">
            <a:extLst>
              <a:ext uri="{FF2B5EF4-FFF2-40B4-BE49-F238E27FC236}">
                <a16:creationId xmlns:a16="http://schemas.microsoft.com/office/drawing/2014/main" id="{C57F9582-1BE7-CDA8-5492-FEC288A10CEF}"/>
              </a:ext>
            </a:extLst>
          </p:cNvPr>
          <p:cNvPicPr>
            <a:picLocks noGrp="1" noChangeAspect="1"/>
          </p:cNvPicPr>
          <p:nvPr>
            <p:ph idx="1"/>
          </p:nvPr>
        </p:nvPicPr>
        <p:blipFill>
          <a:blip r:embed="rId3"/>
          <a:stretch>
            <a:fillRect/>
          </a:stretch>
        </p:blipFill>
        <p:spPr>
          <a:xfrm>
            <a:off x="2025558" y="1825625"/>
            <a:ext cx="8140883" cy="4351338"/>
          </a:xfrm>
        </p:spPr>
      </p:pic>
    </p:spTree>
    <p:extLst>
      <p:ext uri="{BB962C8B-B14F-4D97-AF65-F5344CB8AC3E}">
        <p14:creationId xmlns:p14="http://schemas.microsoft.com/office/powerpoint/2010/main" val="221626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FD50504-50F0-1273-6B64-20273215F126}"/>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Continuara…</a:t>
            </a:r>
          </a:p>
        </p:txBody>
      </p:sp>
    </p:spTree>
    <p:extLst>
      <p:ext uri="{BB962C8B-B14F-4D97-AF65-F5344CB8AC3E}">
        <p14:creationId xmlns:p14="http://schemas.microsoft.com/office/powerpoint/2010/main" val="143944574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84" name="Freeform: Shape 7183">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86" name="Freeform: Shape 7185">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3E8D1874-C826-3F34-C08A-D5935994C5A4}"/>
              </a:ext>
            </a:extLst>
          </p:cNvPr>
          <p:cNvSpPr>
            <a:spLocks noGrp="1"/>
          </p:cNvSpPr>
          <p:nvPr>
            <p:ph type="ctrTitle"/>
          </p:nvPr>
        </p:nvSpPr>
        <p:spPr>
          <a:xfrm>
            <a:off x="489098" y="1106034"/>
            <a:ext cx="5019074" cy="3204134"/>
          </a:xfrm>
        </p:spPr>
        <p:txBody>
          <a:bodyPr anchor="b">
            <a:normAutofit/>
          </a:bodyPr>
          <a:lstStyle/>
          <a:p>
            <a:pPr algn="l"/>
            <a:r>
              <a:rPr lang="es-MX" sz="5400"/>
              <a:t>Integración con la Nube: Envío de Datos a Firebase desde el ESP32</a:t>
            </a:r>
          </a:p>
        </p:txBody>
      </p:sp>
      <p:sp>
        <p:nvSpPr>
          <p:cNvPr id="5" name="Subtítulo 4">
            <a:extLst>
              <a:ext uri="{FF2B5EF4-FFF2-40B4-BE49-F238E27FC236}">
                <a16:creationId xmlns:a16="http://schemas.microsoft.com/office/drawing/2014/main" id="{979498F2-3121-06F4-9539-13C5B8085F36}"/>
              </a:ext>
            </a:extLst>
          </p:cNvPr>
          <p:cNvSpPr>
            <a:spLocks noGrp="1"/>
          </p:cNvSpPr>
          <p:nvPr>
            <p:ph type="subTitle" idx="1"/>
          </p:nvPr>
        </p:nvSpPr>
        <p:spPr>
          <a:xfrm>
            <a:off x="494124" y="4872922"/>
            <a:ext cx="5013698" cy="1208141"/>
          </a:xfrm>
        </p:spPr>
        <p:txBody>
          <a:bodyPr>
            <a:normAutofit/>
          </a:bodyPr>
          <a:lstStyle/>
          <a:p>
            <a:pPr algn="l"/>
            <a:r>
              <a:rPr lang="es-MX" sz="2800">
                <a:highlight>
                  <a:srgbClr val="FFFF00"/>
                </a:highlight>
              </a:rPr>
              <a:t>¿Que recuerdan de crear un proyecto?</a:t>
            </a:r>
          </a:p>
        </p:txBody>
      </p:sp>
      <p:sp>
        <p:nvSpPr>
          <p:cNvPr id="7188" name="Rectangle 718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172" name="Picture 4" descr="Gửi dữ liệu cảm biến DHT11 lên Firebase của Google dùng NodeMCU ESP8266">
            <a:extLst>
              <a:ext uri="{FF2B5EF4-FFF2-40B4-BE49-F238E27FC236}">
                <a16:creationId xmlns:a16="http://schemas.microsoft.com/office/drawing/2014/main" id="{D9A74D38-37AD-CB7A-D4C7-0C1D688979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5378" y="625683"/>
            <a:ext cx="4626217" cy="2743200"/>
          </a:xfrm>
          <a:prstGeom prst="rect">
            <a:avLst/>
          </a:prstGeom>
          <a:noFill/>
          <a:extLst>
            <a:ext uri="{909E8E84-426E-40DD-AFC4-6F175D3DCCD1}">
              <a14:hiddenFill xmlns:a14="http://schemas.microsoft.com/office/drawing/2010/main">
                <a:solidFill>
                  <a:srgbClr val="FFFFFF"/>
                </a:solidFill>
              </a14:hiddenFill>
            </a:ext>
          </a:extLst>
        </p:spPr>
      </p:pic>
      <p:sp>
        <p:nvSpPr>
          <p:cNvPr id="7190" name="Rectangle 718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Firebase: Solución Completa para Desarrollar Apps y Webs">
            <a:extLst>
              <a:ext uri="{FF2B5EF4-FFF2-40B4-BE49-F238E27FC236}">
                <a16:creationId xmlns:a16="http://schemas.microsoft.com/office/drawing/2014/main" id="{A391D95C-1C44-3AFA-543E-73D6BEFF28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4071" y="3744701"/>
            <a:ext cx="4708833" cy="235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557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6433135-6A40-AEB4-FD06-47972549E332}"/>
              </a:ext>
            </a:extLst>
          </p:cNvPr>
          <p:cNvSpPr>
            <a:spLocks noGrp="1"/>
          </p:cNvSpPr>
          <p:nvPr>
            <p:ph type="title"/>
          </p:nvPr>
        </p:nvSpPr>
        <p:spPr>
          <a:xfrm>
            <a:off x="640080" y="329184"/>
            <a:ext cx="6894576" cy="1783080"/>
          </a:xfrm>
        </p:spPr>
        <p:txBody>
          <a:bodyPr anchor="b">
            <a:normAutofit/>
          </a:bodyPr>
          <a:lstStyle/>
          <a:p>
            <a:r>
              <a:rPr lang="es-MX" sz="4000" b="1"/>
              <a:t>PASO 1: Crear una cuenta en </a:t>
            </a:r>
            <a:r>
              <a:rPr lang="es-MX" sz="4000" b="1" err="1"/>
              <a:t>Firebase</a:t>
            </a:r>
            <a:endParaRPr lang="es-MX" sz="4000" b="1"/>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0149AE0-AE93-45C3-424B-E093AFD1A98C}"/>
              </a:ext>
            </a:extLst>
          </p:cNvPr>
          <p:cNvSpPr>
            <a:spLocks noGrp="1"/>
          </p:cNvSpPr>
          <p:nvPr>
            <p:ph idx="1"/>
          </p:nvPr>
        </p:nvSpPr>
        <p:spPr>
          <a:xfrm>
            <a:off x="640080" y="2706624"/>
            <a:ext cx="4775982" cy="3483864"/>
          </a:xfrm>
        </p:spPr>
        <p:txBody>
          <a:bodyPr>
            <a:normAutofit fontScale="85000" lnSpcReduction="10000"/>
          </a:bodyPr>
          <a:lstStyle/>
          <a:p>
            <a:r>
              <a:rPr lang="es-MX" sz="2300"/>
              <a:t>Abre tu navegador y entra a </a:t>
            </a:r>
            <a:r>
              <a:rPr lang="es-MX" sz="2300">
                <a:hlinkClick r:id="rId2"/>
              </a:rPr>
              <a:t>https://console.firebase.google.com/</a:t>
            </a:r>
            <a:endParaRPr lang="es-MX" sz="2300"/>
          </a:p>
          <a:p>
            <a:r>
              <a:rPr lang="es-MX" sz="2300"/>
              <a:t>Inicia sesión con una cuenta de Google.</a:t>
            </a:r>
          </a:p>
          <a:p>
            <a:r>
              <a:rPr lang="es-MX" sz="2300"/>
              <a:t>Haz clic en “Agregar proyecto”.</a:t>
            </a:r>
          </a:p>
          <a:p>
            <a:r>
              <a:rPr lang="es-MX" sz="2300"/>
              <a:t>Escribe un nombre para tu proyecto, por ejemplo: </a:t>
            </a:r>
            <a:r>
              <a:rPr lang="es-MX" sz="2300" b="1" err="1"/>
              <a:t>MonitoreoAmbientalBC</a:t>
            </a:r>
            <a:endParaRPr lang="es-MX" sz="2300" b="1"/>
          </a:p>
          <a:p>
            <a:r>
              <a:rPr lang="es-MX" sz="2300"/>
              <a:t>Da clic en Continuar varias veces hasta crear el proyecto (puedes desactivar Google </a:t>
            </a:r>
            <a:r>
              <a:rPr lang="es-MX" sz="2300" err="1"/>
              <a:t>Analytics</a:t>
            </a:r>
            <a:r>
              <a:rPr lang="es-MX" sz="2300"/>
              <a:t> si lo deseas).</a:t>
            </a:r>
          </a:p>
          <a:p>
            <a:r>
              <a:rPr lang="es-MX" sz="2300"/>
              <a:t>Espera a que cargue y haz clic en “Continuar”.</a:t>
            </a:r>
          </a:p>
        </p:txBody>
      </p:sp>
      <p:pic>
        <p:nvPicPr>
          <p:cNvPr id="6" name="Imagen 5">
            <a:extLst>
              <a:ext uri="{FF2B5EF4-FFF2-40B4-BE49-F238E27FC236}">
                <a16:creationId xmlns:a16="http://schemas.microsoft.com/office/drawing/2014/main" id="{A9D16D1F-08F4-B369-DEF7-4A4EA9DA1F54}"/>
              </a:ext>
            </a:extLst>
          </p:cNvPr>
          <p:cNvPicPr>
            <a:picLocks noChangeAspect="1"/>
          </p:cNvPicPr>
          <p:nvPr/>
        </p:nvPicPr>
        <p:blipFill>
          <a:blip r:embed="rId3"/>
          <a:stretch>
            <a:fillRect/>
          </a:stretch>
        </p:blipFill>
        <p:spPr>
          <a:xfrm>
            <a:off x="8100505" y="528475"/>
            <a:ext cx="3853048" cy="3429969"/>
          </a:xfrm>
          <a:prstGeom prst="rect">
            <a:avLst/>
          </a:prstGeom>
        </p:spPr>
      </p:pic>
      <p:pic>
        <p:nvPicPr>
          <p:cNvPr id="8" name="Imagen 7">
            <a:extLst>
              <a:ext uri="{FF2B5EF4-FFF2-40B4-BE49-F238E27FC236}">
                <a16:creationId xmlns:a16="http://schemas.microsoft.com/office/drawing/2014/main" id="{6B91C66B-A868-939C-44FA-5409B5EA0BE8}"/>
              </a:ext>
            </a:extLst>
          </p:cNvPr>
          <p:cNvPicPr>
            <a:picLocks noChangeAspect="1"/>
          </p:cNvPicPr>
          <p:nvPr/>
        </p:nvPicPr>
        <p:blipFill>
          <a:blip r:embed="rId4"/>
          <a:stretch>
            <a:fillRect/>
          </a:stretch>
        </p:blipFill>
        <p:spPr>
          <a:xfrm>
            <a:off x="5509847" y="4159943"/>
            <a:ext cx="6443706" cy="2287515"/>
          </a:xfrm>
          <a:prstGeom prst="rect">
            <a:avLst/>
          </a:prstGeom>
        </p:spPr>
      </p:pic>
    </p:spTree>
    <p:extLst>
      <p:ext uri="{BB962C8B-B14F-4D97-AF65-F5344CB8AC3E}">
        <p14:creationId xmlns:p14="http://schemas.microsoft.com/office/powerpoint/2010/main" val="410110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5C17C5-A83E-CDB5-496C-5BB31D580481}"/>
              </a:ext>
            </a:extLst>
          </p:cNvPr>
          <p:cNvSpPr>
            <a:spLocks noGrp="1"/>
          </p:cNvSpPr>
          <p:nvPr>
            <p:ph type="title"/>
          </p:nvPr>
        </p:nvSpPr>
        <p:spPr>
          <a:xfrm>
            <a:off x="841248" y="256032"/>
            <a:ext cx="10506456" cy="1014984"/>
          </a:xfrm>
        </p:spPr>
        <p:txBody>
          <a:bodyPr anchor="b">
            <a:normAutofit/>
          </a:bodyPr>
          <a:lstStyle/>
          <a:p>
            <a:r>
              <a:rPr lang="es-MX"/>
              <a:t>Introducción</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Marcador de contenido 2">
            <a:extLst>
              <a:ext uri="{FF2B5EF4-FFF2-40B4-BE49-F238E27FC236}">
                <a16:creationId xmlns:a16="http://schemas.microsoft.com/office/drawing/2014/main" id="{B575E990-C17B-3E24-E31F-5CD60F91A478}"/>
              </a:ext>
            </a:extLst>
          </p:cNvPr>
          <p:cNvGraphicFramePr>
            <a:graphicFrameLocks noGrp="1"/>
          </p:cNvGraphicFramePr>
          <p:nvPr>
            <p:ph idx="1"/>
            <p:extLst>
              <p:ext uri="{D42A27DB-BD31-4B8C-83A1-F6EECF244321}">
                <p14:modId xmlns:p14="http://schemas.microsoft.com/office/powerpoint/2010/main" val="23974401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69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44891C-3FE5-02C1-0A48-3074FF949E3A}"/>
            </a:ext>
          </a:extLst>
        </p:cNvPr>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0F526F2C-46F8-781C-DF85-1837F1CE6C54}"/>
              </a:ext>
            </a:extLst>
          </p:cNvPr>
          <p:cNvSpPr>
            <a:spLocks noGrp="1"/>
          </p:cNvSpPr>
          <p:nvPr>
            <p:ph type="ctrTitle"/>
          </p:nvPr>
        </p:nvSpPr>
        <p:spPr>
          <a:xfrm>
            <a:off x="638881" y="457200"/>
            <a:ext cx="10909640" cy="1368614"/>
          </a:xfrm>
        </p:spPr>
        <p:txBody>
          <a:bodyPr anchor="ctr">
            <a:normAutofit/>
          </a:bodyPr>
          <a:lstStyle/>
          <a:p>
            <a:r>
              <a:rPr lang="es-MX" sz="4600"/>
              <a:t>Integración con la Nube: Envío de Datos a </a:t>
            </a:r>
            <a:r>
              <a:rPr lang="es-MX" sz="4600" err="1"/>
              <a:t>Firebase</a:t>
            </a:r>
            <a:r>
              <a:rPr lang="es-MX" sz="4600"/>
              <a:t> desde el ESP32</a:t>
            </a:r>
          </a:p>
        </p:txBody>
      </p:sp>
      <p:sp>
        <p:nvSpPr>
          <p:cNvPr id="5" name="Subtítulo 4">
            <a:extLst>
              <a:ext uri="{FF2B5EF4-FFF2-40B4-BE49-F238E27FC236}">
                <a16:creationId xmlns:a16="http://schemas.microsoft.com/office/drawing/2014/main" id="{E19699BF-3FEC-D19B-5EC6-3955C72EA5B1}"/>
              </a:ext>
            </a:extLst>
          </p:cNvPr>
          <p:cNvSpPr>
            <a:spLocks noGrp="1"/>
          </p:cNvSpPr>
          <p:nvPr>
            <p:ph type="subTitle" idx="1"/>
          </p:nvPr>
        </p:nvSpPr>
        <p:spPr>
          <a:xfrm>
            <a:off x="638881" y="1922561"/>
            <a:ext cx="10909643" cy="552659"/>
          </a:xfrm>
        </p:spPr>
        <p:txBody>
          <a:bodyPr anchor="ctr">
            <a:normAutofit/>
          </a:bodyPr>
          <a:lstStyle/>
          <a:p>
            <a:r>
              <a:rPr lang="es-MX">
                <a:highlight>
                  <a:srgbClr val="FFFF00"/>
                </a:highlight>
              </a:rPr>
              <a:t>¿Que recuerdan de la creación de un BD en </a:t>
            </a:r>
            <a:r>
              <a:rPr lang="es-MX" err="1">
                <a:highlight>
                  <a:srgbClr val="FFFF00"/>
                </a:highlight>
              </a:rPr>
              <a:t>Firebase</a:t>
            </a:r>
            <a:r>
              <a:rPr lang="es-MX">
                <a:highlight>
                  <a:srgbClr val="FFFF00"/>
                </a:highlight>
              </a:rPr>
              <a:t>?</a:t>
            </a:r>
          </a:p>
        </p:txBody>
      </p:sp>
      <p:sp>
        <p:nvSpPr>
          <p:cNvPr id="820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Firebase Realtime Database | Store and sync data in realtime">
            <a:extLst>
              <a:ext uri="{FF2B5EF4-FFF2-40B4-BE49-F238E27FC236}">
                <a16:creationId xmlns:a16="http://schemas.microsoft.com/office/drawing/2014/main" id="{4097D682-6D41-2CC4-677F-EBD038256A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2866453"/>
            <a:ext cx="5614416" cy="315810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irebase: Solución Completa para Desarrollar Apps y Webs">
            <a:extLst>
              <a:ext uri="{FF2B5EF4-FFF2-40B4-BE49-F238E27FC236}">
                <a16:creationId xmlns:a16="http://schemas.microsoft.com/office/drawing/2014/main" id="{E323D305-762F-875B-6836-CD8C9F4F28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041904"/>
            <a:ext cx="5614416" cy="2807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92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CECF40-777F-3CFF-EC1C-7E0ECF99EDB3}"/>
              </a:ext>
            </a:extLst>
          </p:cNvPr>
          <p:cNvSpPr>
            <a:spLocks noGrp="1"/>
          </p:cNvSpPr>
          <p:nvPr>
            <p:ph type="title"/>
          </p:nvPr>
        </p:nvSpPr>
        <p:spPr/>
        <p:txBody>
          <a:bodyPr/>
          <a:lstStyle/>
          <a:p>
            <a:r>
              <a:rPr lang="es-MX" b="1"/>
              <a:t>PASO 2: Crear la base de datos</a:t>
            </a:r>
          </a:p>
        </p:txBody>
      </p:sp>
      <p:sp>
        <p:nvSpPr>
          <p:cNvPr id="3" name="Marcador de contenido 2">
            <a:extLst>
              <a:ext uri="{FF2B5EF4-FFF2-40B4-BE49-F238E27FC236}">
                <a16:creationId xmlns:a16="http://schemas.microsoft.com/office/drawing/2014/main" id="{B4DD2F75-DDF5-2CE6-2E11-75E7717E65EE}"/>
              </a:ext>
            </a:extLst>
          </p:cNvPr>
          <p:cNvSpPr>
            <a:spLocks noGrp="1"/>
          </p:cNvSpPr>
          <p:nvPr>
            <p:ph idx="1"/>
          </p:nvPr>
        </p:nvSpPr>
        <p:spPr/>
        <p:txBody>
          <a:bodyPr>
            <a:normAutofit lnSpcReduction="10000"/>
          </a:bodyPr>
          <a:lstStyle/>
          <a:p>
            <a:pPr>
              <a:buFont typeface="+mj-lt"/>
              <a:buAutoNum type="arabicPeriod"/>
            </a:pPr>
            <a:r>
              <a:rPr lang="es-MX"/>
              <a:t>En el panel izquierdo, da clic en </a:t>
            </a:r>
            <a:r>
              <a:rPr lang="es-MX" b="1"/>
              <a:t>“Base de datos” &gt; “</a:t>
            </a:r>
            <a:r>
              <a:rPr lang="es-MX" b="1" err="1"/>
              <a:t>Realtime</a:t>
            </a:r>
            <a:r>
              <a:rPr lang="es-MX" b="1"/>
              <a:t> </a:t>
            </a:r>
            <a:r>
              <a:rPr lang="es-MX" b="1" err="1"/>
              <a:t>Database</a:t>
            </a:r>
            <a:r>
              <a:rPr lang="es-MX" b="1"/>
              <a:t>”</a:t>
            </a:r>
            <a:endParaRPr lang="es-MX"/>
          </a:p>
          <a:p>
            <a:pPr>
              <a:buFont typeface="+mj-lt"/>
              <a:buAutoNum type="arabicPeriod"/>
            </a:pPr>
            <a:r>
              <a:rPr lang="es-MX"/>
              <a:t>Haz clic en </a:t>
            </a:r>
            <a:r>
              <a:rPr lang="es-MX" b="1"/>
              <a:t>“Crear base de datos”</a:t>
            </a:r>
            <a:endParaRPr lang="es-MX"/>
          </a:p>
          <a:p>
            <a:pPr>
              <a:buFont typeface="+mj-lt"/>
              <a:buAutoNum type="arabicPeriod"/>
            </a:pPr>
            <a:r>
              <a:rPr lang="es-MX"/>
              <a:t>Selecciona ubicación (puede ser </a:t>
            </a:r>
            <a:r>
              <a:rPr lang="es-MX" err="1"/>
              <a:t>us</a:t>
            </a:r>
            <a:r>
              <a:rPr lang="es-MX"/>
              <a:t>-central o la que sea) y da clic en siguiente.</a:t>
            </a:r>
          </a:p>
          <a:p>
            <a:pPr>
              <a:buFont typeface="+mj-lt"/>
              <a:buAutoNum type="arabicPeriod"/>
            </a:pPr>
            <a:r>
              <a:rPr lang="es-MX"/>
              <a:t>Elige </a:t>
            </a:r>
            <a:r>
              <a:rPr lang="es-MX" b="1"/>
              <a:t>“Modo de prueba”</a:t>
            </a:r>
            <a:r>
              <a:rPr lang="es-MX"/>
              <a:t> para facilitar las pruebas. (Lo cambiaremos después para mayor seguridad).</a:t>
            </a:r>
          </a:p>
          <a:p>
            <a:pPr>
              <a:buFont typeface="+mj-lt"/>
              <a:buAutoNum type="arabicPeriod"/>
            </a:pPr>
            <a:r>
              <a:rPr lang="es-MX"/>
              <a:t>Se creará tu base de datos y te mostrará una URL como esta:</a:t>
            </a:r>
          </a:p>
          <a:p>
            <a:pPr lvl="1">
              <a:buFont typeface="+mj-lt"/>
              <a:buAutoNum type="arabicPeriod"/>
            </a:pPr>
            <a:r>
              <a:rPr lang="es-MX">
                <a:hlinkClick r:id="rId3"/>
              </a:rPr>
              <a:t>https://monitoreoambientalbc-default-rtdb.firebaseio.com/</a:t>
            </a:r>
            <a:endParaRPr lang="es-MX"/>
          </a:p>
          <a:p>
            <a:pPr>
              <a:buFont typeface="+mj-lt"/>
              <a:buAutoNum type="arabicPeriod"/>
            </a:pPr>
            <a:r>
              <a:rPr lang="es-MX"/>
              <a:t>Guarda esta URL, la necesitaremos en el código.</a:t>
            </a:r>
          </a:p>
          <a:p>
            <a:pPr lvl="1">
              <a:buFont typeface="+mj-lt"/>
              <a:buAutoNum type="arabicPeriod"/>
            </a:pPr>
            <a:endParaRPr lang="es-MX"/>
          </a:p>
          <a:p>
            <a:endParaRPr lang="es-MX"/>
          </a:p>
        </p:txBody>
      </p:sp>
    </p:spTree>
    <p:extLst>
      <p:ext uri="{BB962C8B-B14F-4D97-AF65-F5344CB8AC3E}">
        <p14:creationId xmlns:p14="http://schemas.microsoft.com/office/powerpoint/2010/main" val="1065240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DA73F32-A13E-E28A-B550-1D866F6C002E}"/>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¿Recuerdan como crear una aplicación web en Firebase?</a:t>
            </a:r>
          </a:p>
        </p:txBody>
      </p:sp>
      <p:pic>
        <p:nvPicPr>
          <p:cNvPr id="6" name="Graphic 5" descr="Web Design">
            <a:extLst>
              <a:ext uri="{FF2B5EF4-FFF2-40B4-BE49-F238E27FC236}">
                <a16:creationId xmlns:a16="http://schemas.microsoft.com/office/drawing/2014/main" id="{BC37C936-BEAC-18CF-8E9B-DBF90ECA77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8" name="Graphic 7" descr="Web Design">
            <a:extLst>
              <a:ext uri="{FF2B5EF4-FFF2-40B4-BE49-F238E27FC236}">
                <a16:creationId xmlns:a16="http://schemas.microsoft.com/office/drawing/2014/main" id="{FA16CAE7-FFB4-4D44-AA7C-33194BE3B4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05468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62FCB1-916B-3D85-F88B-67541DA2B0FA}"/>
              </a:ext>
            </a:extLst>
          </p:cNvPr>
          <p:cNvSpPr>
            <a:spLocks noGrp="1"/>
          </p:cNvSpPr>
          <p:nvPr>
            <p:ph type="title"/>
          </p:nvPr>
        </p:nvSpPr>
        <p:spPr>
          <a:xfrm>
            <a:off x="4654296" y="329184"/>
            <a:ext cx="6894576" cy="1783080"/>
          </a:xfrm>
        </p:spPr>
        <p:txBody>
          <a:bodyPr anchor="b">
            <a:normAutofit/>
          </a:bodyPr>
          <a:lstStyle/>
          <a:p>
            <a:r>
              <a:rPr lang="es-MX" sz="5400" b="1"/>
              <a:t>PASO 3: sacar el API_KEY</a:t>
            </a:r>
            <a:endParaRPr lang="es-MX" sz="5400"/>
          </a:p>
        </p:txBody>
      </p:sp>
      <p:pic>
        <p:nvPicPr>
          <p:cNvPr id="6" name="Imagen 5">
            <a:extLst>
              <a:ext uri="{FF2B5EF4-FFF2-40B4-BE49-F238E27FC236}">
                <a16:creationId xmlns:a16="http://schemas.microsoft.com/office/drawing/2014/main" id="{76E4AE8D-6A0E-7781-F1BE-4142A28627A8}"/>
              </a:ext>
            </a:extLst>
          </p:cNvPr>
          <p:cNvPicPr>
            <a:picLocks noChangeAspect="1"/>
          </p:cNvPicPr>
          <p:nvPr/>
        </p:nvPicPr>
        <p:blipFill>
          <a:blip r:embed="rId3"/>
          <a:srcRect r="30619" b="2"/>
          <a:stretch>
            <a:fillRect/>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3"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3A65E2EA-E947-3301-8A11-97CD3453E761}"/>
              </a:ext>
            </a:extLst>
          </p:cNvPr>
          <p:cNvPicPr>
            <a:picLocks noChangeAspect="1"/>
          </p:cNvPicPr>
          <p:nvPr/>
        </p:nvPicPr>
        <p:blipFill>
          <a:blip r:embed="rId4"/>
          <a:srcRect t="35637" r="-1" b="2168"/>
          <a:stretch>
            <a:fillRect/>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Marcador de contenido 2">
            <a:extLst>
              <a:ext uri="{FF2B5EF4-FFF2-40B4-BE49-F238E27FC236}">
                <a16:creationId xmlns:a16="http://schemas.microsoft.com/office/drawing/2014/main" id="{880092E7-0D3A-4D01-76E2-499513A6A409}"/>
              </a:ext>
            </a:extLst>
          </p:cNvPr>
          <p:cNvSpPr>
            <a:spLocks noGrp="1"/>
          </p:cNvSpPr>
          <p:nvPr>
            <p:ph idx="1"/>
          </p:nvPr>
        </p:nvSpPr>
        <p:spPr>
          <a:xfrm>
            <a:off x="4654296" y="2706624"/>
            <a:ext cx="6894576" cy="3483864"/>
          </a:xfrm>
        </p:spPr>
        <p:txBody>
          <a:bodyPr>
            <a:normAutofit/>
          </a:bodyPr>
          <a:lstStyle/>
          <a:p>
            <a:pPr marL="514350" indent="-514350">
              <a:buFont typeface="+mj-lt"/>
              <a:buAutoNum type="arabicPeriod"/>
            </a:pPr>
            <a:r>
              <a:rPr lang="es-MX" sz="1200"/>
              <a:t>Abre tu proyecto en </a:t>
            </a:r>
            <a:r>
              <a:rPr lang="es-MX" sz="1200" err="1"/>
              <a:t>Firebase</a:t>
            </a:r>
            <a:endParaRPr lang="es-MX" sz="1200"/>
          </a:p>
          <a:p>
            <a:pPr lvl="1"/>
            <a:r>
              <a:rPr lang="es-MX" sz="1200"/>
              <a:t>Ve a </a:t>
            </a:r>
            <a:r>
              <a:rPr lang="es-MX" sz="1200">
                <a:hlinkClick r:id="rId5"/>
              </a:rPr>
              <a:t>https://console.firebase.google.com</a:t>
            </a:r>
            <a:endParaRPr lang="es-MX" sz="1200"/>
          </a:p>
          <a:p>
            <a:pPr lvl="1"/>
            <a:r>
              <a:rPr lang="es-MX" sz="1200"/>
              <a:t>Entra a tu proyecto.</a:t>
            </a:r>
          </a:p>
          <a:p>
            <a:pPr marL="514350" indent="-514350">
              <a:buFont typeface="+mj-lt"/>
              <a:buAutoNum type="arabicPeriod"/>
            </a:pPr>
            <a:r>
              <a:rPr lang="es-MX" sz="1200"/>
              <a:t>Crea una aplicación web</a:t>
            </a:r>
          </a:p>
          <a:p>
            <a:pPr lvl="1"/>
            <a:r>
              <a:rPr lang="es-MX" sz="1200"/>
              <a:t>En la página principal del proyecto, desplázate hasta "Tus apps" (íconos de Android, iOS, Web...).</a:t>
            </a:r>
          </a:p>
          <a:p>
            <a:pPr lvl="1"/>
            <a:r>
              <a:rPr lang="es-MX" sz="1200"/>
              <a:t>Haz clic en el ícono de &lt;/&gt; (app web).</a:t>
            </a:r>
          </a:p>
          <a:p>
            <a:pPr lvl="1"/>
            <a:r>
              <a:rPr lang="es-MX" sz="1200"/>
              <a:t>Dale un nombre a tu app web (por ejemplo: ESP32AppWeb).</a:t>
            </a:r>
          </a:p>
          <a:p>
            <a:pPr lvl="1"/>
            <a:r>
              <a:rPr lang="es-MX" sz="1200"/>
              <a:t>No marques la opción de </a:t>
            </a:r>
            <a:r>
              <a:rPr lang="es-MX" sz="1200" err="1"/>
              <a:t>Firebase</a:t>
            </a:r>
            <a:r>
              <a:rPr lang="es-MX" sz="1200"/>
              <a:t> Hosting (a menos que quieras usarlo después).</a:t>
            </a:r>
          </a:p>
          <a:p>
            <a:pPr lvl="1"/>
            <a:r>
              <a:rPr lang="es-MX" sz="1200"/>
              <a:t>Da clic en “Registrar app”.</a:t>
            </a:r>
          </a:p>
          <a:p>
            <a:pPr marL="514350" indent="-514350">
              <a:buFont typeface="+mj-lt"/>
              <a:buAutoNum type="arabicPeriod"/>
            </a:pPr>
            <a:r>
              <a:rPr lang="es-MX" sz="1200"/>
              <a:t>Obtén tu clave API</a:t>
            </a:r>
          </a:p>
          <a:p>
            <a:pPr lvl="1"/>
            <a:r>
              <a:rPr lang="es-MX" sz="1200"/>
              <a:t>Después de registrar la app web, </a:t>
            </a:r>
            <a:r>
              <a:rPr lang="es-MX" sz="1200" err="1"/>
              <a:t>Firebase</a:t>
            </a:r>
            <a:r>
              <a:rPr lang="es-MX" sz="1200"/>
              <a:t> te mostrará un fragmento como este:</a:t>
            </a:r>
          </a:p>
        </p:txBody>
      </p:sp>
    </p:spTree>
    <p:extLst>
      <p:ext uri="{BB962C8B-B14F-4D97-AF65-F5344CB8AC3E}">
        <p14:creationId xmlns:p14="http://schemas.microsoft.com/office/powerpoint/2010/main" val="3122288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Contorno de cara confundida contorno">
            <a:extLst>
              <a:ext uri="{FF2B5EF4-FFF2-40B4-BE49-F238E27FC236}">
                <a16:creationId xmlns:a16="http://schemas.microsoft.com/office/drawing/2014/main" id="{8213EC76-F78F-03AE-0D56-229A76B2047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3467" y="783167"/>
            <a:ext cx="5291666" cy="5291666"/>
          </a:xfrm>
          <a:prstGeom prst="rect">
            <a:avLst/>
          </a:prstGeom>
        </p:spPr>
      </p:pic>
      <p:pic>
        <p:nvPicPr>
          <p:cNvPr id="7" name="Imagen 6">
            <a:extLst>
              <a:ext uri="{FF2B5EF4-FFF2-40B4-BE49-F238E27FC236}">
                <a16:creationId xmlns:a16="http://schemas.microsoft.com/office/drawing/2014/main" id="{9E2A8908-708F-49C8-7EE0-400B053F4E61}"/>
              </a:ext>
            </a:extLst>
          </p:cNvPr>
          <p:cNvPicPr>
            <a:picLocks noChangeAspect="1"/>
          </p:cNvPicPr>
          <p:nvPr/>
        </p:nvPicPr>
        <p:blipFill>
          <a:blip r:embed="rId4"/>
          <a:stretch>
            <a:fillRect/>
          </a:stretch>
        </p:blipFill>
        <p:spPr>
          <a:xfrm>
            <a:off x="6256865" y="1702594"/>
            <a:ext cx="5291667" cy="3452812"/>
          </a:xfrm>
          <a:prstGeom prst="rect">
            <a:avLst/>
          </a:prstGeom>
        </p:spPr>
      </p:pic>
    </p:spTree>
    <p:extLst>
      <p:ext uri="{BB962C8B-B14F-4D97-AF65-F5344CB8AC3E}">
        <p14:creationId xmlns:p14="http://schemas.microsoft.com/office/powerpoint/2010/main" val="1926258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4" name="Rectangle 307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3000EC-AA3B-07E3-C043-4749B700E3FC}"/>
              </a:ext>
            </a:extLst>
          </p:cNvPr>
          <p:cNvSpPr>
            <a:spLocks noGrp="1"/>
          </p:cNvSpPr>
          <p:nvPr>
            <p:ph type="title"/>
          </p:nvPr>
        </p:nvSpPr>
        <p:spPr>
          <a:xfrm>
            <a:off x="614679" y="548640"/>
            <a:ext cx="4779572" cy="2067705"/>
          </a:xfrm>
        </p:spPr>
        <p:txBody>
          <a:bodyPr anchor="t">
            <a:normAutofit/>
          </a:bodyPr>
          <a:lstStyle/>
          <a:p>
            <a:r>
              <a:rPr lang="es-MX"/>
              <a:t>PASO 5: Probar la Conexión </a:t>
            </a:r>
            <a:r>
              <a:rPr lang="es-MX" err="1"/>
              <a:t>Wi</a:t>
            </a:r>
            <a:r>
              <a:rPr lang="es-MX"/>
              <a:t>-Fi</a:t>
            </a:r>
          </a:p>
        </p:txBody>
      </p:sp>
      <p:pic>
        <p:nvPicPr>
          <p:cNvPr id="3075" name="Picture 3">
            <a:extLst>
              <a:ext uri="{FF2B5EF4-FFF2-40B4-BE49-F238E27FC236}">
                <a16:creationId xmlns:a16="http://schemas.microsoft.com/office/drawing/2014/main" id="{F5C0255E-AF83-EBCA-9BD1-B7C5A191F7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 y="2976281"/>
            <a:ext cx="4550275" cy="3333077"/>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8307038C-596B-D451-F732-41CFA8265914}"/>
              </a:ext>
            </a:extLst>
          </p:cNvPr>
          <p:cNvSpPr>
            <a:spLocks noGrp="1"/>
          </p:cNvSpPr>
          <p:nvPr>
            <p:ph idx="1"/>
          </p:nvPr>
        </p:nvSpPr>
        <p:spPr>
          <a:xfrm>
            <a:off x="6030551" y="548638"/>
            <a:ext cx="5546770" cy="5760721"/>
          </a:xfrm>
        </p:spPr>
        <p:txBody>
          <a:bodyPr anchor="t">
            <a:normAutofit lnSpcReduction="10000"/>
          </a:bodyPr>
          <a:lstStyle/>
          <a:p>
            <a:r>
              <a:rPr lang="es-MX" sz="1500"/>
              <a:t>Prueba el Código: </a:t>
            </a:r>
          </a:p>
          <a:p>
            <a:pPr lvl="1"/>
            <a:r>
              <a:rPr lang="es-MX" sz="1500"/>
              <a:t>Copia todo el código y pégalo en una nueva ventana del IDE de Arduino.</a:t>
            </a:r>
          </a:p>
          <a:p>
            <a:pPr lvl="2"/>
            <a:r>
              <a:rPr lang="es-MX" sz="1500"/>
              <a:t>Asegúrate de que WIFI_SSID y WIFI_PASSWORD sean exactamente iguales a los de tu red, incluyendo mayúsculas, minúsculas y cualquier carácter especial. </a:t>
            </a:r>
          </a:p>
          <a:p>
            <a:pPr lvl="2"/>
            <a:r>
              <a:rPr lang="es-MX" sz="1500"/>
              <a:t>Los errores aquí son la causa número uno de fallos de conexión.</a:t>
            </a:r>
          </a:p>
          <a:p>
            <a:r>
              <a:rPr lang="es-MX" sz="1500"/>
              <a:t>Sube el Código al ESP32:</a:t>
            </a:r>
          </a:p>
          <a:p>
            <a:pPr lvl="1"/>
            <a:r>
              <a:rPr lang="es-MX" sz="1500"/>
              <a:t>Si la carga falla (como los errores "</a:t>
            </a:r>
            <a:r>
              <a:rPr lang="es-MX" sz="1500" err="1"/>
              <a:t>Connecting</a:t>
            </a:r>
            <a:r>
              <a:rPr lang="es-MX" sz="1500"/>
              <a:t>..." o "</a:t>
            </a:r>
            <a:r>
              <a:rPr lang="es-MX" sz="1500" err="1"/>
              <a:t>Failed</a:t>
            </a:r>
            <a:r>
              <a:rPr lang="es-MX" sz="1500"/>
              <a:t> </a:t>
            </a:r>
            <a:r>
              <a:rPr lang="es-MX" sz="1500" err="1"/>
              <a:t>to</a:t>
            </a:r>
            <a:r>
              <a:rPr lang="es-MX" sz="1500"/>
              <a:t> </a:t>
            </a:r>
            <a:r>
              <a:rPr lang="es-MX" sz="1500" err="1"/>
              <a:t>connect</a:t>
            </a:r>
            <a:r>
              <a:rPr lang="es-MX" sz="1500"/>
              <a:t>"), entonces sí, presiona el botón </a:t>
            </a:r>
            <a:r>
              <a:rPr lang="es-MX" sz="1500" b="1"/>
              <a:t>BOOT</a:t>
            </a:r>
            <a:r>
              <a:rPr lang="es-MX" sz="1500"/>
              <a:t> en tu ESP32 cuando el IDE empiece el proceso de "</a:t>
            </a:r>
            <a:r>
              <a:rPr lang="es-MX" sz="1500" err="1"/>
              <a:t>Connecting</a:t>
            </a:r>
            <a:r>
              <a:rPr lang="es-MX" sz="1500"/>
              <a:t>..." y suéltalo una vez que la carga comience. </a:t>
            </a:r>
          </a:p>
          <a:p>
            <a:pPr lvl="1"/>
            <a:r>
              <a:rPr lang="es-MX" sz="1500"/>
              <a:t>Si la carga va bien, no necesitas presionar nada.</a:t>
            </a:r>
          </a:p>
          <a:p>
            <a:r>
              <a:rPr lang="es-MX" sz="1500"/>
              <a:t>Abre el Monitor Serial:</a:t>
            </a:r>
          </a:p>
          <a:p>
            <a:pPr lvl="1"/>
            <a:r>
              <a:rPr lang="es-MX" sz="1500"/>
              <a:t>Una vez que el código se haya subido con éxito, abre el Monitor Serial en el IDE de Arduino </a:t>
            </a:r>
          </a:p>
          <a:p>
            <a:pPr lvl="2"/>
            <a:r>
              <a:rPr lang="es-MX" sz="1500"/>
              <a:t>Presiona el botón EN o RESET en tu ESP32. Esto reiniciará el ESP32 y el programa comenzará a ejecutarse desde el principio, mostrando los mensajes en el Monitor Serial.</a:t>
            </a:r>
          </a:p>
          <a:p>
            <a:r>
              <a:rPr lang="es-MX">
                <a:hlinkClick r:id="rId3"/>
              </a:rPr>
              <a:t>CODIGO</a:t>
            </a:r>
            <a:endParaRPr lang="es-MX" sz="2300"/>
          </a:p>
        </p:txBody>
      </p:sp>
    </p:spTree>
    <p:extLst>
      <p:ext uri="{BB962C8B-B14F-4D97-AF65-F5344CB8AC3E}">
        <p14:creationId xmlns:p14="http://schemas.microsoft.com/office/powerpoint/2010/main" val="3039485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179F26-3FFF-75A4-DD2E-1C9D120835C4}"/>
              </a:ext>
            </a:extLst>
          </p:cNvPr>
          <p:cNvSpPr>
            <a:spLocks noGrp="1"/>
          </p:cNvSpPr>
          <p:nvPr>
            <p:ph type="title"/>
          </p:nvPr>
        </p:nvSpPr>
        <p:spPr>
          <a:xfrm>
            <a:off x="612648" y="603504"/>
            <a:ext cx="5862396" cy="1527048"/>
          </a:xfrm>
        </p:spPr>
        <p:txBody>
          <a:bodyPr anchor="b">
            <a:normAutofit/>
          </a:bodyPr>
          <a:lstStyle/>
          <a:p>
            <a:r>
              <a:rPr lang="es-MX"/>
              <a:t>Usar HTTP/HTTPS con tu base de datos </a:t>
            </a:r>
            <a:r>
              <a:rPr lang="es-MX" err="1"/>
              <a:t>Firebase</a:t>
            </a:r>
            <a:endParaRPr lang="es-MX"/>
          </a:p>
        </p:txBody>
      </p:sp>
      <p:sp>
        <p:nvSpPr>
          <p:cNvPr id="3" name="Marcador de contenido 2">
            <a:extLst>
              <a:ext uri="{FF2B5EF4-FFF2-40B4-BE49-F238E27FC236}">
                <a16:creationId xmlns:a16="http://schemas.microsoft.com/office/drawing/2014/main" id="{6ED4D73D-AE3B-0B69-A268-CE28C44AC4E3}"/>
              </a:ext>
            </a:extLst>
          </p:cNvPr>
          <p:cNvSpPr>
            <a:spLocks noGrp="1"/>
          </p:cNvSpPr>
          <p:nvPr>
            <p:ph idx="1"/>
          </p:nvPr>
        </p:nvSpPr>
        <p:spPr>
          <a:xfrm>
            <a:off x="612648" y="2212848"/>
            <a:ext cx="5862396" cy="4096512"/>
          </a:xfrm>
        </p:spPr>
        <p:txBody>
          <a:bodyPr>
            <a:normAutofit/>
          </a:bodyPr>
          <a:lstStyle/>
          <a:p>
            <a:r>
              <a:rPr lang="es-MX" sz="1700"/>
              <a:t>Interactuar con tu base de datos Firebase, </a:t>
            </a:r>
            <a:r>
              <a:rPr lang="es-MX" sz="1700" b="1"/>
              <a:t>sin depender de las librerías oficiales de Firebase SDK</a:t>
            </a:r>
            <a:r>
              <a:rPr lang="es-MX" sz="1700"/>
              <a:t>. Esto es posible gracias a las </a:t>
            </a:r>
            <a:r>
              <a:rPr lang="es-MX" sz="1700" b="1"/>
              <a:t>REST APIs.</a:t>
            </a:r>
          </a:p>
          <a:p>
            <a:r>
              <a:rPr lang="es-MX" sz="1700"/>
              <a:t>Escenarios donde la REST API es muy útil</a:t>
            </a:r>
          </a:p>
          <a:p>
            <a:pPr lvl="1"/>
            <a:r>
              <a:rPr lang="es-MX" sz="1700" b="1"/>
              <a:t>Entornos Restringidos:</a:t>
            </a:r>
            <a:r>
              <a:rPr lang="es-MX" sz="1700"/>
              <a:t> Dispositivos IoT, microcontroladores o entornos donde no puedes ejecutar un SDK completo de Firebase debido a limitaciones de memoria, </a:t>
            </a:r>
            <a:r>
              <a:rPr lang="es-MX" sz="1700" b="1"/>
              <a:t>procesamiento</a:t>
            </a:r>
            <a:r>
              <a:rPr lang="es-MX" sz="1700"/>
              <a:t> o compatibilidad.</a:t>
            </a:r>
          </a:p>
          <a:p>
            <a:pPr lvl="1"/>
            <a:r>
              <a:rPr lang="es-MX" sz="1700" b="1"/>
              <a:t>Integraciones Backend Personalizadas:</a:t>
            </a:r>
            <a:r>
              <a:rPr lang="es-MX" sz="1700"/>
              <a:t> Si estás construyendo un backend personalizado (por ejemplo, en Node.js, Python, Java, etc.) y quieres tener un control más granular sobre las solicitudes HTTP, o si ya tienes una infraestructura existente y quieres integrar Firebase de una manera específica.</a:t>
            </a:r>
          </a:p>
        </p:txBody>
      </p:sp>
      <p:pic>
        <p:nvPicPr>
          <p:cNvPr id="1026" name="Picture 2" descr="Firebase Cloud Function Tutorial - REST API Part 1 | Diligent Dev">
            <a:extLst>
              <a:ext uri="{FF2B5EF4-FFF2-40B4-BE49-F238E27FC236}">
                <a16:creationId xmlns:a16="http://schemas.microsoft.com/office/drawing/2014/main" id="{8FB660EF-F9A3-A1C0-B683-63DB80D59E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91395" y="2126519"/>
            <a:ext cx="4681506" cy="263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927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n 4">
            <a:extLst>
              <a:ext uri="{FF2B5EF4-FFF2-40B4-BE49-F238E27FC236}">
                <a16:creationId xmlns:a16="http://schemas.microsoft.com/office/drawing/2014/main" id="{6B48E3E9-4A67-1E9C-3AD2-7E8F3BF36190}"/>
              </a:ext>
            </a:extLst>
          </p:cNvPr>
          <p:cNvPicPr>
            <a:picLocks noChangeAspect="1"/>
          </p:cNvPicPr>
          <p:nvPr/>
        </p:nvPicPr>
        <p:blipFill>
          <a:blip r:embed="rId2"/>
          <a:srcRect b="461"/>
          <a:stretch>
            <a:fillRect/>
          </a:stretch>
        </p:blipFill>
        <p:spPr>
          <a:xfrm>
            <a:off x="20" y="1282"/>
            <a:ext cx="12191980" cy="6856718"/>
          </a:xfrm>
          <a:prstGeom prst="rect">
            <a:avLst/>
          </a:prstGeom>
        </p:spPr>
      </p:pic>
    </p:spTree>
    <p:extLst>
      <p:ext uri="{BB962C8B-B14F-4D97-AF65-F5344CB8AC3E}">
        <p14:creationId xmlns:p14="http://schemas.microsoft.com/office/powerpoint/2010/main" val="3160820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E85E6F-5495-2184-B1AA-6150993FE278}"/>
              </a:ext>
            </a:extLst>
          </p:cNvPr>
          <p:cNvSpPr>
            <a:spLocks noGrp="1"/>
          </p:cNvSpPr>
          <p:nvPr>
            <p:ph type="title"/>
          </p:nvPr>
        </p:nvSpPr>
        <p:spPr/>
        <p:txBody>
          <a:bodyPr>
            <a:normAutofit/>
          </a:bodyPr>
          <a:lstStyle/>
          <a:p>
            <a:r>
              <a:rPr lang="es-MX"/>
              <a:t>Requisitos mínimos para enviar datos a </a:t>
            </a:r>
            <a:r>
              <a:rPr lang="es-MX" err="1"/>
              <a:t>Firebase</a:t>
            </a:r>
            <a:r>
              <a:rPr lang="es-MX"/>
              <a:t> por REST</a:t>
            </a:r>
          </a:p>
        </p:txBody>
      </p:sp>
      <p:sp>
        <p:nvSpPr>
          <p:cNvPr id="3" name="Marcador de contenido 2">
            <a:extLst>
              <a:ext uri="{FF2B5EF4-FFF2-40B4-BE49-F238E27FC236}">
                <a16:creationId xmlns:a16="http://schemas.microsoft.com/office/drawing/2014/main" id="{E9EA7791-1C0B-6B97-DE71-D729F2A42D0E}"/>
              </a:ext>
            </a:extLst>
          </p:cNvPr>
          <p:cNvSpPr>
            <a:spLocks noGrp="1"/>
          </p:cNvSpPr>
          <p:nvPr>
            <p:ph idx="1"/>
          </p:nvPr>
        </p:nvSpPr>
        <p:spPr/>
        <p:txBody>
          <a:bodyPr/>
          <a:lstStyle/>
          <a:p>
            <a:pPr lvl="1"/>
            <a:r>
              <a:rPr lang="es-MX"/>
              <a:t>Wifi conectado</a:t>
            </a:r>
          </a:p>
          <a:p>
            <a:pPr lvl="1"/>
            <a:r>
              <a:rPr lang="es-MX"/>
              <a:t>URL de tu base de datos </a:t>
            </a:r>
            <a:r>
              <a:rPr lang="es-MX" err="1"/>
              <a:t>Firebase</a:t>
            </a:r>
            <a:endParaRPr lang="es-MX"/>
          </a:p>
          <a:p>
            <a:pPr lvl="1"/>
            <a:r>
              <a:rPr lang="es-MX"/>
              <a:t>Clave secreta de la base de datos (</a:t>
            </a:r>
            <a:r>
              <a:rPr lang="es-MX" err="1"/>
              <a:t>Database</a:t>
            </a:r>
            <a:r>
              <a:rPr lang="es-MX"/>
              <a:t> </a:t>
            </a:r>
            <a:r>
              <a:rPr lang="es-MX" err="1"/>
              <a:t>Secret</a:t>
            </a:r>
            <a:r>
              <a:rPr lang="es-MX"/>
              <a:t>).</a:t>
            </a:r>
          </a:p>
          <a:p>
            <a:r>
              <a:rPr lang="es-MX">
                <a:hlinkClick r:id="rId2"/>
              </a:rPr>
              <a:t>Código </a:t>
            </a:r>
            <a:endParaRPr lang="es-MX"/>
          </a:p>
        </p:txBody>
      </p:sp>
      <p:graphicFrame>
        <p:nvGraphicFramePr>
          <p:cNvPr id="4" name="Tabla 3">
            <a:extLst>
              <a:ext uri="{FF2B5EF4-FFF2-40B4-BE49-F238E27FC236}">
                <a16:creationId xmlns:a16="http://schemas.microsoft.com/office/drawing/2014/main" id="{F4FBCF72-E710-DADC-4E34-F29201C560F0}"/>
              </a:ext>
            </a:extLst>
          </p:cNvPr>
          <p:cNvGraphicFramePr>
            <a:graphicFrameLocks noGrp="1"/>
          </p:cNvGraphicFramePr>
          <p:nvPr>
            <p:extLst>
              <p:ext uri="{D42A27DB-BD31-4B8C-83A1-F6EECF244321}">
                <p14:modId xmlns:p14="http://schemas.microsoft.com/office/powerpoint/2010/main" val="1783498314"/>
              </p:ext>
            </p:extLst>
          </p:nvPr>
        </p:nvGraphicFramePr>
        <p:xfrm>
          <a:off x="926275" y="3670555"/>
          <a:ext cx="10427525" cy="2103120"/>
        </p:xfrm>
        <a:graphic>
          <a:graphicData uri="http://schemas.openxmlformats.org/drawingml/2006/table">
            <a:tbl>
              <a:tblPr firstRow="1">
                <a:tableStyleId>{69012ECD-51FC-41F1-AA8D-1B2483CD663E}</a:tableStyleId>
              </a:tblPr>
              <a:tblGrid>
                <a:gridCol w="5169725">
                  <a:extLst>
                    <a:ext uri="{9D8B030D-6E8A-4147-A177-3AD203B41FA5}">
                      <a16:colId xmlns:a16="http://schemas.microsoft.com/office/drawing/2014/main" val="284576547"/>
                    </a:ext>
                  </a:extLst>
                </a:gridCol>
                <a:gridCol w="5257800">
                  <a:extLst>
                    <a:ext uri="{9D8B030D-6E8A-4147-A177-3AD203B41FA5}">
                      <a16:colId xmlns:a16="http://schemas.microsoft.com/office/drawing/2014/main" val="3894122015"/>
                    </a:ext>
                  </a:extLst>
                </a:gridCol>
              </a:tblGrid>
              <a:tr h="0">
                <a:tc>
                  <a:txBody>
                    <a:bodyPr/>
                    <a:lstStyle/>
                    <a:p>
                      <a:r>
                        <a:rPr lang="es-MX"/>
                        <a:t>Dato</a:t>
                      </a:r>
                    </a:p>
                  </a:txBody>
                  <a:tcPr anchor="ctr"/>
                </a:tc>
                <a:tc>
                  <a:txBody>
                    <a:bodyPr/>
                    <a:lstStyle/>
                    <a:p>
                      <a:r>
                        <a:rPr lang="es-MX"/>
                        <a:t>Ejemplo</a:t>
                      </a:r>
                    </a:p>
                  </a:txBody>
                  <a:tcPr anchor="ctr"/>
                </a:tc>
                <a:extLst>
                  <a:ext uri="{0D108BD9-81ED-4DB2-BD59-A6C34878D82A}">
                    <a16:rowId xmlns:a16="http://schemas.microsoft.com/office/drawing/2014/main" val="609332191"/>
                  </a:ext>
                </a:extLst>
              </a:tr>
              <a:tr h="0">
                <a:tc>
                  <a:txBody>
                    <a:bodyPr/>
                    <a:lstStyle/>
                    <a:p>
                      <a:r>
                        <a:rPr lang="es-MX"/>
                        <a:t>Nombre de red WiFi</a:t>
                      </a:r>
                    </a:p>
                  </a:txBody>
                  <a:tcPr anchor="ctr"/>
                </a:tc>
                <a:tc>
                  <a:txBody>
                    <a:bodyPr/>
                    <a:lstStyle/>
                    <a:p>
                      <a:r>
                        <a:rPr lang="es-MX"/>
                        <a:t>“UTT"</a:t>
                      </a:r>
                    </a:p>
                  </a:txBody>
                  <a:tcPr anchor="ctr"/>
                </a:tc>
                <a:extLst>
                  <a:ext uri="{0D108BD9-81ED-4DB2-BD59-A6C34878D82A}">
                    <a16:rowId xmlns:a16="http://schemas.microsoft.com/office/drawing/2014/main" val="4256892987"/>
                  </a:ext>
                </a:extLst>
              </a:tr>
              <a:tr h="0">
                <a:tc>
                  <a:txBody>
                    <a:bodyPr/>
                    <a:lstStyle/>
                    <a:p>
                      <a:r>
                        <a:rPr lang="es-MX"/>
                        <a:t>Contraseña WiFi</a:t>
                      </a:r>
                    </a:p>
                  </a:txBody>
                  <a:tcPr anchor="ctr"/>
                </a:tc>
                <a:tc>
                  <a:txBody>
                    <a:bodyPr/>
                    <a:lstStyle/>
                    <a:p>
                      <a:r>
                        <a:rPr lang="es-MX"/>
                        <a:t>“m9LP@x+H&amp;w"</a:t>
                      </a:r>
                    </a:p>
                  </a:txBody>
                  <a:tcPr anchor="ctr"/>
                </a:tc>
                <a:extLst>
                  <a:ext uri="{0D108BD9-81ED-4DB2-BD59-A6C34878D82A}">
                    <a16:rowId xmlns:a16="http://schemas.microsoft.com/office/drawing/2014/main" val="1857275384"/>
                  </a:ext>
                </a:extLst>
              </a:tr>
              <a:tr h="0">
                <a:tc>
                  <a:txBody>
                    <a:bodyPr/>
                    <a:lstStyle/>
                    <a:p>
                      <a:r>
                        <a:rPr lang="es-MX"/>
                        <a:t>URL de la base de datos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"https://monitoreoambientalbc-default-rtdb.firebaseio.com/</a:t>
                      </a:r>
                    </a:p>
                  </a:txBody>
                  <a:tcPr anchor="ctr"/>
                </a:tc>
                <a:extLst>
                  <a:ext uri="{0D108BD9-81ED-4DB2-BD59-A6C34878D82A}">
                    <a16:rowId xmlns:a16="http://schemas.microsoft.com/office/drawing/2014/main" val="709970987"/>
                  </a:ext>
                </a:extLst>
              </a:tr>
              <a:tr h="0">
                <a:tc>
                  <a:txBody>
                    <a:bodyPr/>
                    <a:lstStyle/>
                    <a:p>
                      <a:r>
                        <a:rPr lang="es-MX"/>
                        <a:t>Clave secreta (</a:t>
                      </a:r>
                      <a:r>
                        <a:rPr lang="es-MX" err="1"/>
                        <a:t>DatabaseSecret</a:t>
                      </a:r>
                      <a:r>
                        <a:rPr lang="es-MX"/>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a:t>
                      </a:r>
                      <a:r>
                        <a:rPr lang="es-MX" sz="1800" b="0" i="0" kern="1200">
                          <a:solidFill>
                            <a:schemeClr val="tx1"/>
                          </a:solidFill>
                          <a:effectLst/>
                          <a:latin typeface="+mn-lt"/>
                          <a:ea typeface="+mn-ea"/>
                          <a:cs typeface="+mn-cs"/>
                        </a:rPr>
                        <a:t>ORFSCC9ttihlrQ0UynF1z8Dbx7uJTsOoo9dlHmXp</a:t>
                      </a:r>
                      <a:r>
                        <a:rPr lang="es-MX"/>
                        <a:t>"</a:t>
                      </a:r>
                    </a:p>
                  </a:txBody>
                  <a:tcPr anchor="ctr"/>
                </a:tc>
                <a:extLst>
                  <a:ext uri="{0D108BD9-81ED-4DB2-BD59-A6C34878D82A}">
                    <a16:rowId xmlns:a16="http://schemas.microsoft.com/office/drawing/2014/main" val="2389087836"/>
                  </a:ext>
                </a:extLst>
              </a:tr>
            </a:tbl>
          </a:graphicData>
        </a:graphic>
      </p:graphicFrame>
    </p:spTree>
    <p:extLst>
      <p:ext uri="{BB962C8B-B14F-4D97-AF65-F5344CB8AC3E}">
        <p14:creationId xmlns:p14="http://schemas.microsoft.com/office/powerpoint/2010/main" val="1077684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8BE9A2-8956-141B-BFE6-C607C93D8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8F60E4-8450-A78F-A374-E7AE800142CF}"/>
              </a:ext>
            </a:extLst>
          </p:cNvPr>
          <p:cNvSpPr>
            <a:spLocks noGrp="1"/>
          </p:cNvSpPr>
          <p:nvPr>
            <p:ph type="title"/>
          </p:nvPr>
        </p:nvSpPr>
        <p:spPr>
          <a:xfrm>
            <a:off x="321734" y="4837132"/>
            <a:ext cx="4705097" cy="1615684"/>
          </a:xfrm>
        </p:spPr>
        <p:txBody>
          <a:bodyPr>
            <a:normAutofit/>
          </a:bodyPr>
          <a:lstStyle/>
          <a:p>
            <a:r>
              <a:rPr lang="es-MX" b="1"/>
              <a:t>Integrar todo con </a:t>
            </a:r>
            <a:r>
              <a:rPr lang="es-MX" b="1" err="1"/>
              <a:t>Firebase</a:t>
            </a:r>
            <a:endParaRPr lang="es-MX"/>
          </a:p>
        </p:txBody>
      </p:sp>
      <p:pic>
        <p:nvPicPr>
          <p:cNvPr id="6" name="Imagen 5">
            <a:extLst>
              <a:ext uri="{FF2B5EF4-FFF2-40B4-BE49-F238E27FC236}">
                <a16:creationId xmlns:a16="http://schemas.microsoft.com/office/drawing/2014/main" id="{BFE4329D-A750-A545-1B76-E3614D72E7B7}"/>
              </a:ext>
            </a:extLst>
          </p:cNvPr>
          <p:cNvPicPr>
            <a:picLocks noChangeAspect="1"/>
          </p:cNvPicPr>
          <p:nvPr/>
        </p:nvPicPr>
        <p:blipFill>
          <a:blip r:embed="rId2"/>
          <a:srcRect b="27057"/>
          <a:stretch>
            <a:fillRect/>
          </a:stretch>
        </p:blipFill>
        <p:spPr>
          <a:xfrm>
            <a:off x="20" y="10"/>
            <a:ext cx="12191980" cy="4557776"/>
          </a:xfrm>
          <a:prstGeom prst="rect">
            <a:avLst/>
          </a:prstGeom>
        </p:spPr>
      </p:pic>
      <p:sp>
        <p:nvSpPr>
          <p:cNvPr id="3" name="Marcador de contenido 2">
            <a:extLst>
              <a:ext uri="{FF2B5EF4-FFF2-40B4-BE49-F238E27FC236}">
                <a16:creationId xmlns:a16="http://schemas.microsoft.com/office/drawing/2014/main" id="{C6E55656-8078-60D8-0DA8-50BB03C48802}"/>
              </a:ext>
            </a:extLst>
          </p:cNvPr>
          <p:cNvSpPr>
            <a:spLocks noGrp="1"/>
          </p:cNvSpPr>
          <p:nvPr>
            <p:ph idx="1"/>
          </p:nvPr>
        </p:nvSpPr>
        <p:spPr>
          <a:xfrm>
            <a:off x="6019333" y="4837132"/>
            <a:ext cx="5753567" cy="1615684"/>
          </a:xfrm>
        </p:spPr>
        <p:txBody>
          <a:bodyPr>
            <a:normAutofit/>
          </a:bodyPr>
          <a:lstStyle/>
          <a:p>
            <a:r>
              <a:rPr lang="es-MX" sz="1400"/>
              <a:t>Mantener la conexión WiFi y HTTPClient (como en tu código anterior).</a:t>
            </a:r>
          </a:p>
          <a:p>
            <a:r>
              <a:rPr lang="es-MX" sz="1400"/>
              <a:t>Enviar los datos a Firebase cada vez que se presiona el botón.</a:t>
            </a:r>
          </a:p>
          <a:p>
            <a:r>
              <a:rPr lang="es-MX" sz="1400"/>
              <a:t>Usar el formato JSON correcto para actualizar la base de datos.</a:t>
            </a:r>
          </a:p>
          <a:p>
            <a:r>
              <a:rPr lang="es-MX" sz="1400">
                <a:hlinkClick r:id="rId3"/>
              </a:rPr>
              <a:t>Código modificado con Firebase</a:t>
            </a:r>
            <a:endParaRPr lang="es-MX" sz="1400"/>
          </a:p>
          <a:p>
            <a:r>
              <a:rPr lang="es-MX" sz="1400">
                <a:hlinkClick r:id="rId4"/>
              </a:rPr>
              <a:t>Código para experimentar </a:t>
            </a:r>
            <a:endParaRPr lang="es-MX" sz="1400"/>
          </a:p>
        </p:txBody>
      </p:sp>
    </p:spTree>
    <p:extLst>
      <p:ext uri="{BB962C8B-B14F-4D97-AF65-F5344CB8AC3E}">
        <p14:creationId xmlns:p14="http://schemas.microsoft.com/office/powerpoint/2010/main" val="1854900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8C1A7BE-AF5B-53A7-FB73-E12AFC1C3EA9}"/>
              </a:ext>
            </a:extLst>
          </p:cNvPr>
          <p:cNvSpPr>
            <a:spLocks noGrp="1"/>
          </p:cNvSpPr>
          <p:nvPr>
            <p:ph type="title"/>
          </p:nvPr>
        </p:nvSpPr>
        <p:spPr>
          <a:xfrm>
            <a:off x="572493" y="238539"/>
            <a:ext cx="11018520" cy="1434415"/>
          </a:xfrm>
        </p:spPr>
        <p:txBody>
          <a:bodyPr anchor="b">
            <a:normAutofit/>
          </a:bodyPr>
          <a:lstStyle/>
          <a:p>
            <a:r>
              <a:rPr lang="es-MX" sz="5000"/>
              <a:t>Objetivo de Desarrollo Sostenible (ODS)</a:t>
            </a:r>
          </a:p>
        </p:txBody>
      </p:sp>
      <p:sp>
        <p:nvSpPr>
          <p:cNvPr id="104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1DF676D-8928-E3A6-6949-8F96648C6D2C}"/>
              </a:ext>
            </a:extLst>
          </p:cNvPr>
          <p:cNvSpPr>
            <a:spLocks noGrp="1"/>
          </p:cNvSpPr>
          <p:nvPr>
            <p:ph idx="1"/>
          </p:nvPr>
        </p:nvSpPr>
        <p:spPr>
          <a:xfrm>
            <a:off x="572493" y="2071316"/>
            <a:ext cx="6713552" cy="4119172"/>
          </a:xfrm>
        </p:spPr>
        <p:txBody>
          <a:bodyPr anchor="t">
            <a:normAutofit/>
          </a:bodyPr>
          <a:lstStyle/>
          <a:p>
            <a:pPr>
              <a:buNone/>
            </a:pPr>
            <a:r>
              <a:rPr lang="es-MX" sz="2200" b="1"/>
              <a:t>11: "Ciudades y comunidades sostenibles"</a:t>
            </a:r>
            <a:r>
              <a:rPr lang="es-MX" sz="2200"/>
              <a:t>, específicamente en las metas:</a:t>
            </a:r>
          </a:p>
          <a:p>
            <a:pPr>
              <a:buFont typeface="Arial" panose="020B0604020202020204" pitchFamily="34" charset="0"/>
              <a:buChar char="•"/>
            </a:pPr>
            <a:r>
              <a:rPr lang="es-MX" sz="2200" b="1"/>
              <a:t>Meta 11.6</a:t>
            </a:r>
            <a:r>
              <a:rPr lang="es-MX" sz="2200"/>
              <a:t>: Reducir el impacto ambiental negativo per cápita de las ciudades, prestando especial atención a la calidad del aire.</a:t>
            </a:r>
          </a:p>
          <a:p>
            <a:pPr>
              <a:buFont typeface="Arial" panose="020B0604020202020204" pitchFamily="34" charset="0"/>
              <a:buChar char="•"/>
            </a:pPr>
            <a:r>
              <a:rPr lang="es-MX" sz="2200" b="1"/>
              <a:t>Meta 11.7</a:t>
            </a:r>
            <a:r>
              <a:rPr lang="es-MX" sz="2200"/>
              <a:t>: Proporcionar acceso universal a zonas verdes y espacios públicos seguros, inclusivos y accesibles, especialmente para niños y otras personas en situación vulnerable.</a:t>
            </a:r>
          </a:p>
        </p:txBody>
      </p:sp>
      <p:pic>
        <p:nvPicPr>
          <p:cNvPr id="1026" name="Picture 2" descr="Objetivo 11: Sustainable cities and communities | Joint SDG Fund">
            <a:extLst>
              <a:ext uri="{FF2B5EF4-FFF2-40B4-BE49-F238E27FC236}">
                <a16:creationId xmlns:a16="http://schemas.microsoft.com/office/drawing/2014/main" id="{119F96F3-DAE5-10DC-7056-1FB64BB9C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796" b="2"/>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140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4263C-9D27-74D2-EE2B-C31C380BAE02}"/>
              </a:ext>
            </a:extLst>
          </p:cNvPr>
          <p:cNvSpPr>
            <a:spLocks noGrp="1"/>
          </p:cNvSpPr>
          <p:nvPr>
            <p:ph type="title"/>
          </p:nvPr>
        </p:nvSpPr>
        <p:spPr/>
        <p:txBody>
          <a:bodyPr/>
          <a:lstStyle/>
          <a:p>
            <a:r>
              <a:rPr lang="es-MX"/>
              <a:t>Resultados </a:t>
            </a:r>
          </a:p>
        </p:txBody>
      </p:sp>
      <p:sp>
        <p:nvSpPr>
          <p:cNvPr id="3" name="Marcador de contenido 2">
            <a:extLst>
              <a:ext uri="{FF2B5EF4-FFF2-40B4-BE49-F238E27FC236}">
                <a16:creationId xmlns:a16="http://schemas.microsoft.com/office/drawing/2014/main" id="{CD512DD1-73B3-DFA8-8BFE-E364E93E95DC}"/>
              </a:ext>
            </a:extLst>
          </p:cNvPr>
          <p:cNvSpPr>
            <a:spLocks noGrp="1"/>
          </p:cNvSpPr>
          <p:nvPr>
            <p:ph idx="1"/>
          </p:nvPr>
        </p:nvSpPr>
        <p:spPr/>
        <p:txBody>
          <a:bodyPr>
            <a:normAutofit fontScale="92500" lnSpcReduction="20000"/>
          </a:bodyPr>
          <a:lstStyle/>
          <a:p>
            <a:r>
              <a:rPr lang="es-MX"/>
              <a:t>Conectividad exitosa: ESP32 se conecta a </a:t>
            </a:r>
            <a:r>
              <a:rPr lang="es-MX" err="1"/>
              <a:t>WiFi</a:t>
            </a:r>
            <a:r>
              <a:rPr lang="es-MX"/>
              <a:t> y transmite datos a </a:t>
            </a:r>
            <a:r>
              <a:rPr lang="es-MX" err="1"/>
              <a:t>Firebase</a:t>
            </a:r>
            <a:r>
              <a:rPr lang="es-MX"/>
              <a:t> en tiempo real.</a:t>
            </a:r>
          </a:p>
          <a:p>
            <a:r>
              <a:rPr lang="es-MX"/>
              <a:t>Sensores funcionando correctamente: Se registran mediciones precisas de temperatura y humedad con DHT11.</a:t>
            </a:r>
          </a:p>
          <a:p>
            <a:r>
              <a:rPr lang="es-MX"/>
              <a:t>Detección de presencia: El sensor infrarrojo capta movimiento correctamente.</a:t>
            </a:r>
          </a:p>
          <a:p>
            <a:r>
              <a:rPr lang="es-MX"/>
              <a:t>Datos almacenados en </a:t>
            </a:r>
            <a:r>
              <a:rPr lang="es-MX" err="1"/>
              <a:t>Firebase</a:t>
            </a:r>
            <a:r>
              <a:rPr lang="es-MX"/>
              <a:t>: Cada presión del botón genera un  registro en la base de datos.</a:t>
            </a:r>
          </a:p>
          <a:p>
            <a:r>
              <a:rPr lang="es-MX" u="sng">
                <a:effectLst>
                  <a:outerShdw blurRad="38100" dist="38100" dir="2700000" algn="tl">
                    <a:srgbClr val="000000">
                      <a:alpha val="43137"/>
                    </a:srgbClr>
                  </a:outerShdw>
                </a:effectLst>
              </a:rPr>
              <a:t>Formato de almacenamiento optimizado: Se usa POST en lugar de PUT para evitar la </a:t>
            </a:r>
            <a:r>
              <a:rPr lang="es-MX" u="sng" err="1">
                <a:effectLst>
                  <a:outerShdw blurRad="38100" dist="38100" dir="2700000" algn="tl">
                    <a:srgbClr val="000000">
                      <a:alpha val="43137"/>
                    </a:srgbClr>
                  </a:outerShdw>
                </a:effectLst>
              </a:rPr>
              <a:t>sobrescritura</a:t>
            </a:r>
            <a:r>
              <a:rPr lang="es-MX" u="sng">
                <a:effectLst>
                  <a:outerShdw blurRad="38100" dist="38100" dir="2700000" algn="tl">
                    <a:srgbClr val="000000">
                      <a:alpha val="43137"/>
                    </a:srgbClr>
                  </a:outerShdw>
                </a:effectLst>
              </a:rPr>
              <a:t> de datos.</a:t>
            </a:r>
          </a:p>
          <a:p>
            <a:r>
              <a:rPr lang="es-MX"/>
              <a:t>Interacción física efectiva: El LED se activa al registrar datos, indicando que el sistema está en funcionamiento.</a:t>
            </a:r>
          </a:p>
        </p:txBody>
      </p:sp>
    </p:spTree>
    <p:extLst>
      <p:ext uri="{BB962C8B-B14F-4D97-AF65-F5344CB8AC3E}">
        <p14:creationId xmlns:p14="http://schemas.microsoft.com/office/powerpoint/2010/main" val="1087069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241" name="Rectangle 923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4D42DF2-E2D4-57C9-D400-3DEBF64B7284}"/>
              </a:ext>
            </a:extLst>
          </p:cNvPr>
          <p:cNvSpPr>
            <a:spLocks noGrp="1"/>
          </p:cNvSpPr>
          <p:nvPr>
            <p:ph idx="1"/>
          </p:nvPr>
        </p:nvSpPr>
        <p:spPr>
          <a:xfrm>
            <a:off x="630936" y="2807208"/>
            <a:ext cx="3429000" cy="3410712"/>
          </a:xfrm>
        </p:spPr>
        <p:txBody>
          <a:bodyPr vert="horz" lIns="91440" tIns="45720" rIns="91440" bIns="45720" rtlCol="0" anchor="t">
            <a:normAutofit/>
          </a:bodyPr>
          <a:lstStyle/>
          <a:p>
            <a:pPr marL="0" indent="0">
              <a:buNone/>
            </a:pPr>
            <a:r>
              <a:rPr lang="en-US" sz="2200">
                <a:highlight>
                  <a:srgbClr val="FFFF00"/>
                </a:highlight>
              </a:rPr>
              <a:t>¿Qué recuerdas de la instalación de librerías en IDE Arduino? </a:t>
            </a:r>
          </a:p>
        </p:txBody>
      </p:sp>
      <p:pic>
        <p:nvPicPr>
          <p:cNvPr id="9218" name="Picture 2" descr="Librería de Arduino PropertyChange">
            <a:extLst>
              <a:ext uri="{FF2B5EF4-FFF2-40B4-BE49-F238E27FC236}">
                <a16:creationId xmlns:a16="http://schemas.microsoft.com/office/drawing/2014/main" id="{FFCB2E70-3B29-140D-4E4F-071C9D8B37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133513"/>
            <a:ext cx="6903720" cy="4590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46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45B0D6-2E67-0634-D122-D971F53DDCBE}"/>
              </a:ext>
            </a:extLst>
          </p:cNvPr>
          <p:cNvSpPr>
            <a:spLocks noGrp="1"/>
          </p:cNvSpPr>
          <p:nvPr>
            <p:ph type="title"/>
          </p:nvPr>
        </p:nvSpPr>
        <p:spPr>
          <a:xfrm>
            <a:off x="1066161" y="448408"/>
            <a:ext cx="5814240" cy="1556870"/>
          </a:xfrm>
        </p:spPr>
        <p:txBody>
          <a:bodyPr anchor="b">
            <a:normAutofit/>
          </a:bodyPr>
          <a:lstStyle/>
          <a:p>
            <a:r>
              <a:rPr lang="es-MX" sz="4000"/>
              <a:t>PASO 4: Instalar la librería </a:t>
            </a:r>
            <a:r>
              <a:rPr lang="es-MX" sz="4000" err="1"/>
              <a:t>Firebase_ESP_Client</a:t>
            </a:r>
            <a:endParaRPr lang="es-MX" sz="4000"/>
          </a:p>
        </p:txBody>
      </p:sp>
      <p:sp>
        <p:nvSpPr>
          <p:cNvPr id="3" name="Marcador de contenido 2">
            <a:extLst>
              <a:ext uri="{FF2B5EF4-FFF2-40B4-BE49-F238E27FC236}">
                <a16:creationId xmlns:a16="http://schemas.microsoft.com/office/drawing/2014/main" id="{6F416424-6B79-13A7-423A-D03DBB7131CF}"/>
              </a:ext>
            </a:extLst>
          </p:cNvPr>
          <p:cNvSpPr>
            <a:spLocks noGrp="1"/>
          </p:cNvSpPr>
          <p:nvPr>
            <p:ph idx="1"/>
          </p:nvPr>
        </p:nvSpPr>
        <p:spPr>
          <a:xfrm>
            <a:off x="1136396" y="2277036"/>
            <a:ext cx="5814239" cy="3461155"/>
          </a:xfrm>
        </p:spPr>
        <p:txBody>
          <a:bodyPr>
            <a:normAutofit lnSpcReduction="10000"/>
          </a:bodyPr>
          <a:lstStyle/>
          <a:p>
            <a:r>
              <a:rPr lang="es-MX" sz="1600" b="1"/>
              <a:t>Opción 1: Instalar manualmente desde GitHub (más confiable)</a:t>
            </a:r>
          </a:p>
          <a:p>
            <a:pPr lvl="1"/>
            <a:r>
              <a:rPr lang="es-MX" sz="1600"/>
              <a:t>Ve al siguiente enlace oficial de GitHub:</a:t>
            </a:r>
          </a:p>
          <a:p>
            <a:pPr lvl="2"/>
            <a:r>
              <a:rPr lang="es-MX" sz="1600">
                <a:hlinkClick r:id="rId2"/>
              </a:rPr>
              <a:t>https://github.com/mobizt/Firebase-ESP-Client</a:t>
            </a:r>
            <a:endParaRPr lang="es-MX" sz="1600"/>
          </a:p>
          <a:p>
            <a:pPr lvl="2"/>
            <a:r>
              <a:rPr lang="es-MX" sz="1600"/>
              <a:t>Haz clic en el botón verde que dice "</a:t>
            </a:r>
            <a:r>
              <a:rPr lang="es-MX" sz="1600" err="1"/>
              <a:t>Code</a:t>
            </a:r>
            <a:r>
              <a:rPr lang="es-MX" sz="1600"/>
              <a:t>" y luego en "</a:t>
            </a:r>
            <a:r>
              <a:rPr lang="es-MX" sz="1600" err="1"/>
              <a:t>Download</a:t>
            </a:r>
            <a:r>
              <a:rPr lang="es-MX" sz="1600"/>
              <a:t> ZIP".</a:t>
            </a:r>
          </a:p>
          <a:p>
            <a:pPr lvl="2"/>
            <a:r>
              <a:rPr lang="es-MX" sz="1600"/>
              <a:t>Una vez descargado el .zip, ve al Arduino IDE.</a:t>
            </a:r>
          </a:p>
          <a:p>
            <a:pPr lvl="2"/>
            <a:r>
              <a:rPr lang="es-MX" sz="1600"/>
              <a:t>En el menú superior ve a: Programa(Sketch) → Incluir librería → Añadir biblioteca .ZIP...</a:t>
            </a:r>
          </a:p>
          <a:p>
            <a:pPr lvl="2"/>
            <a:r>
              <a:rPr lang="es-MX" sz="1600"/>
              <a:t>Selecciona el archivo .zip que descargaste.</a:t>
            </a:r>
          </a:p>
          <a:p>
            <a:pPr lvl="2"/>
            <a:r>
              <a:rPr lang="es-MX" sz="1600"/>
              <a:t>Espera unos segundos. </a:t>
            </a:r>
          </a:p>
          <a:p>
            <a:pPr lvl="2"/>
            <a:r>
              <a:rPr lang="es-MX" sz="1600"/>
              <a:t>Ahora revisa que en tu carpeta de librerías ya exista</a:t>
            </a:r>
          </a:p>
          <a:p>
            <a:pPr lvl="2"/>
            <a:r>
              <a:rPr lang="es-MX" sz="1600"/>
              <a:t>Reinicia el Arduino IDE</a:t>
            </a:r>
          </a:p>
        </p:txBody>
      </p:sp>
      <p:pic>
        <p:nvPicPr>
          <p:cNvPr id="2051" name="Picture 3">
            <a:extLst>
              <a:ext uri="{FF2B5EF4-FFF2-40B4-BE49-F238E27FC236}">
                <a16:creationId xmlns:a16="http://schemas.microsoft.com/office/drawing/2014/main" id="{5B3613B6-7988-E9DF-ABF8-FF55B66756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79766" y="1226843"/>
            <a:ext cx="3712869" cy="135519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1661E0E0-66E6-9D40-9BE3-70EA040CA5C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41477" y="3375824"/>
            <a:ext cx="3560735" cy="2243263"/>
          </a:xfrm>
          <a:prstGeom prst="rect">
            <a:avLst/>
          </a:prstGeom>
          <a:noFill/>
          <a:extLst>
            <a:ext uri="{909E8E84-426E-40DD-AFC4-6F175D3DCCD1}">
              <a14:hiddenFill xmlns:a14="http://schemas.microsoft.com/office/drawing/2010/main">
                <a:solidFill>
                  <a:srgbClr val="FFFFFF"/>
                </a:solidFill>
              </a14:hiddenFill>
            </a:ext>
          </a:extLst>
        </p:spPr>
      </p:pic>
      <p:sp>
        <p:nvSpPr>
          <p:cNvPr id="2060" name="Rectangle 2059">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607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8A3E0F-2E59-C138-AE6F-573C45AE3D30}"/>
              </a:ext>
            </a:extLst>
          </p:cNvPr>
          <p:cNvSpPr>
            <a:spLocks noGrp="1"/>
          </p:cNvSpPr>
          <p:nvPr>
            <p:ph type="title"/>
          </p:nvPr>
        </p:nvSpPr>
        <p:spPr>
          <a:xfrm>
            <a:off x="614678" y="548640"/>
            <a:ext cx="10872216" cy="1133856"/>
          </a:xfrm>
        </p:spPr>
        <p:txBody>
          <a:bodyPr anchor="t">
            <a:normAutofit/>
          </a:bodyPr>
          <a:lstStyle/>
          <a:p>
            <a:r>
              <a:rPr lang="es-MX" b="1"/>
              <a:t>PASO 3: Obtener la clave secreta de </a:t>
            </a:r>
            <a:r>
              <a:rPr lang="es-MX" b="1" err="1"/>
              <a:t>Firebase</a:t>
            </a:r>
            <a:endParaRPr lang="es-MX" b="1"/>
          </a:p>
        </p:txBody>
      </p:sp>
      <p:pic>
        <p:nvPicPr>
          <p:cNvPr id="5" name="Imagen 4" descr="Captura de pantalla de computadora&#10;&#10;El contenido generado por IA puede ser incorrecto.">
            <a:extLst>
              <a:ext uri="{FF2B5EF4-FFF2-40B4-BE49-F238E27FC236}">
                <a16:creationId xmlns:a16="http://schemas.microsoft.com/office/drawing/2014/main" id="{0751314B-21B8-B557-D1CF-99DB0C1B10DB}"/>
              </a:ext>
            </a:extLst>
          </p:cNvPr>
          <p:cNvPicPr>
            <a:picLocks noChangeAspect="1"/>
          </p:cNvPicPr>
          <p:nvPr/>
        </p:nvPicPr>
        <p:blipFill>
          <a:blip r:embed="rId3"/>
          <a:stretch>
            <a:fillRect/>
          </a:stretch>
        </p:blipFill>
        <p:spPr>
          <a:xfrm>
            <a:off x="731520" y="1792223"/>
            <a:ext cx="6113926" cy="3408512"/>
          </a:xfrm>
          <a:prstGeom prst="rect">
            <a:avLst/>
          </a:prstGeom>
        </p:spPr>
      </p:pic>
      <p:sp>
        <p:nvSpPr>
          <p:cNvPr id="3" name="Marcador de contenido 2">
            <a:extLst>
              <a:ext uri="{FF2B5EF4-FFF2-40B4-BE49-F238E27FC236}">
                <a16:creationId xmlns:a16="http://schemas.microsoft.com/office/drawing/2014/main" id="{2DF8E6E6-B9C5-B3DF-4909-5DEDD83521D4}"/>
              </a:ext>
            </a:extLst>
          </p:cNvPr>
          <p:cNvSpPr>
            <a:spLocks noGrp="1"/>
          </p:cNvSpPr>
          <p:nvPr>
            <p:ph idx="1"/>
          </p:nvPr>
        </p:nvSpPr>
        <p:spPr>
          <a:xfrm>
            <a:off x="7177176" y="1792224"/>
            <a:ext cx="4307527" cy="4517136"/>
          </a:xfrm>
        </p:spPr>
        <p:txBody>
          <a:bodyPr anchor="t">
            <a:normAutofit/>
          </a:bodyPr>
          <a:lstStyle/>
          <a:p>
            <a:r>
              <a:rPr lang="es-MX" sz="1800"/>
              <a:t>En el mismo panel de Firebase, ve a ⚙️ Configuración del proyecto (icono de engrane arriba a la izquierda).</a:t>
            </a:r>
          </a:p>
          <a:p>
            <a:r>
              <a:rPr lang="es-MX" sz="1800"/>
              <a:t>Haz clic en </a:t>
            </a:r>
            <a:r>
              <a:rPr lang="es-MX" sz="1800" b="1"/>
              <a:t>“Cuentas de servicio”</a:t>
            </a:r>
          </a:p>
          <a:p>
            <a:r>
              <a:rPr lang="es-MX" sz="1800"/>
              <a:t>Da clic en el texto azul que dice </a:t>
            </a:r>
            <a:r>
              <a:rPr lang="es-MX" sz="1800" b="1"/>
              <a:t>“Base de datos secreta”</a:t>
            </a:r>
          </a:p>
          <a:p>
            <a:r>
              <a:rPr lang="es-MX" sz="1800"/>
              <a:t>Copia la clave larga que aparece como </a:t>
            </a:r>
            <a:r>
              <a:rPr lang="es-MX" sz="1800" b="1"/>
              <a:t>“secret”</a:t>
            </a:r>
          </a:p>
          <a:p>
            <a:r>
              <a:rPr lang="es-MX" sz="1800"/>
              <a:t>Guarda esta clave también, la usarás en el código.</a:t>
            </a:r>
          </a:p>
        </p:txBody>
      </p:sp>
    </p:spTree>
    <p:extLst>
      <p:ext uri="{BB962C8B-B14F-4D97-AF65-F5344CB8AC3E}">
        <p14:creationId xmlns:p14="http://schemas.microsoft.com/office/powerpoint/2010/main" val="2077689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descr="Contorno de cara confundida contorno">
            <a:extLst>
              <a:ext uri="{FF2B5EF4-FFF2-40B4-BE49-F238E27FC236}">
                <a16:creationId xmlns:a16="http://schemas.microsoft.com/office/drawing/2014/main" id="{8ACA8227-D7C7-2CDF-2C54-0A6A781DDE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3467" y="783167"/>
            <a:ext cx="5291666" cy="5291666"/>
          </a:xfrm>
          <a:prstGeom prst="rect">
            <a:avLst/>
          </a:prstGeom>
        </p:spPr>
      </p:pic>
      <p:sp>
        <p:nvSpPr>
          <p:cNvPr id="6" name="CuadroTexto 5">
            <a:extLst>
              <a:ext uri="{FF2B5EF4-FFF2-40B4-BE49-F238E27FC236}">
                <a16:creationId xmlns:a16="http://schemas.microsoft.com/office/drawing/2014/main" id="{CD72479A-F1BC-CDCF-0795-83005D1D008D}"/>
              </a:ext>
            </a:extLst>
          </p:cNvPr>
          <p:cNvSpPr txBox="1"/>
          <p:nvPr/>
        </p:nvSpPr>
        <p:spPr>
          <a:xfrm>
            <a:off x="3048755" y="2969598"/>
            <a:ext cx="6097508" cy="923330"/>
          </a:xfrm>
          <a:prstGeom prst="rect">
            <a:avLst/>
          </a:prstGeom>
          <a:noFill/>
        </p:spPr>
        <p:txBody>
          <a:bodyPr wrap="square">
            <a:spAutoFit/>
          </a:bodyPr>
          <a:lstStyle/>
          <a:p>
            <a:r>
              <a:rPr lang="es-MX"/>
              <a:t>hice un nuevo proyecto este es https://monitoreobc1-default-rtdb.firebaseio.com/ y esta es </a:t>
            </a:r>
            <a:r>
              <a:rPr lang="es-MX" err="1"/>
              <a:t>Api_key</a:t>
            </a:r>
            <a:r>
              <a:rPr lang="es-MX"/>
              <a:t> AIzaSyCaGwX3l4ssln6TUsLyzAb7ziyNCk57ydk</a:t>
            </a:r>
          </a:p>
        </p:txBody>
      </p:sp>
    </p:spTree>
    <p:extLst>
      <p:ext uri="{BB962C8B-B14F-4D97-AF65-F5344CB8AC3E}">
        <p14:creationId xmlns:p14="http://schemas.microsoft.com/office/powerpoint/2010/main" val="504072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926608-DCC2-3B62-E342-5A6E9BFBC117}"/>
              </a:ext>
            </a:extLst>
          </p:cNvPr>
          <p:cNvSpPr>
            <a:spLocks noGrp="1"/>
          </p:cNvSpPr>
          <p:nvPr>
            <p:ph type="title"/>
          </p:nvPr>
        </p:nvSpPr>
        <p:spPr>
          <a:xfrm>
            <a:off x="1136396" y="457201"/>
            <a:ext cx="5814240" cy="1556870"/>
          </a:xfrm>
        </p:spPr>
        <p:txBody>
          <a:bodyPr anchor="b">
            <a:normAutofit/>
          </a:bodyPr>
          <a:lstStyle/>
          <a:p>
            <a:r>
              <a:rPr lang="es-MX" sz="3600" b="1"/>
              <a:t>PASO 4: Instalar librerías en Arduino IDE</a:t>
            </a:r>
          </a:p>
        </p:txBody>
      </p:sp>
      <p:sp>
        <p:nvSpPr>
          <p:cNvPr id="3" name="Marcador de contenido 2">
            <a:extLst>
              <a:ext uri="{FF2B5EF4-FFF2-40B4-BE49-F238E27FC236}">
                <a16:creationId xmlns:a16="http://schemas.microsoft.com/office/drawing/2014/main" id="{48F65C12-AEE8-1385-157A-C9E644AB04F5}"/>
              </a:ext>
            </a:extLst>
          </p:cNvPr>
          <p:cNvSpPr>
            <a:spLocks noGrp="1"/>
          </p:cNvSpPr>
          <p:nvPr>
            <p:ph idx="1"/>
          </p:nvPr>
        </p:nvSpPr>
        <p:spPr>
          <a:xfrm>
            <a:off x="1136396" y="2277036"/>
            <a:ext cx="5814239" cy="3461155"/>
          </a:xfrm>
        </p:spPr>
        <p:txBody>
          <a:bodyPr>
            <a:normAutofit lnSpcReduction="10000"/>
          </a:bodyPr>
          <a:lstStyle/>
          <a:p>
            <a:r>
              <a:rPr lang="es-MX" sz="2400"/>
              <a:t>Abre el Arduino IDE</a:t>
            </a:r>
          </a:p>
          <a:p>
            <a:r>
              <a:rPr lang="es-MX" sz="2400"/>
              <a:t>Ve al menú: Programa &gt; Incluir Librería &gt; Administrar Librerías…</a:t>
            </a:r>
          </a:p>
          <a:p>
            <a:r>
              <a:rPr lang="es-MX" sz="2400"/>
              <a:t>Busca e instala las siguientes:</a:t>
            </a:r>
          </a:p>
          <a:p>
            <a:pPr lvl="1"/>
            <a:r>
              <a:rPr lang="es-MX" b="1" err="1"/>
              <a:t>Firebase</a:t>
            </a:r>
            <a:r>
              <a:rPr lang="es-MX" b="1"/>
              <a:t> ESP Client</a:t>
            </a:r>
          </a:p>
          <a:p>
            <a:pPr lvl="1"/>
            <a:r>
              <a:rPr lang="es-MX" err="1"/>
              <a:t>ArduinoJson</a:t>
            </a:r>
            <a:endParaRPr lang="es-MX"/>
          </a:p>
          <a:p>
            <a:pPr lvl="1"/>
            <a:r>
              <a:rPr lang="es-MX"/>
              <a:t>DHT sensor </a:t>
            </a:r>
            <a:r>
              <a:rPr lang="es-MX" err="1"/>
              <a:t>library</a:t>
            </a:r>
            <a:r>
              <a:rPr lang="es-MX"/>
              <a:t> </a:t>
            </a:r>
            <a:r>
              <a:rPr lang="es-MX" err="1"/>
              <a:t>by</a:t>
            </a:r>
            <a:r>
              <a:rPr lang="es-MX"/>
              <a:t> </a:t>
            </a:r>
            <a:r>
              <a:rPr lang="es-MX" err="1"/>
              <a:t>Adafruit</a:t>
            </a:r>
            <a:endParaRPr lang="es-MX"/>
          </a:p>
          <a:p>
            <a:pPr lvl="1"/>
            <a:r>
              <a:rPr lang="es-MX" err="1"/>
              <a:t>Adafruit</a:t>
            </a:r>
            <a:r>
              <a:rPr lang="es-MX"/>
              <a:t> </a:t>
            </a:r>
            <a:r>
              <a:rPr lang="es-MX" err="1"/>
              <a:t>Unified</a:t>
            </a:r>
            <a:r>
              <a:rPr lang="es-MX"/>
              <a:t> Sensor</a:t>
            </a:r>
          </a:p>
          <a:p>
            <a:r>
              <a:rPr lang="es-MX" sz="2400">
                <a:highlight>
                  <a:srgbClr val="FFFF00"/>
                </a:highlight>
                <a:hlinkClick r:id="rId2"/>
              </a:rPr>
              <a:t>Prueba el código </a:t>
            </a:r>
            <a:endParaRPr lang="es-MX" sz="2400">
              <a:highlight>
                <a:srgbClr val="FFFF00"/>
              </a:highlight>
            </a:endParaRPr>
          </a:p>
        </p:txBody>
      </p:sp>
      <p:pic>
        <p:nvPicPr>
          <p:cNvPr id="5" name="Imagen 4">
            <a:extLst>
              <a:ext uri="{FF2B5EF4-FFF2-40B4-BE49-F238E27FC236}">
                <a16:creationId xmlns:a16="http://schemas.microsoft.com/office/drawing/2014/main" id="{CA885785-0158-9118-C2A9-2F430294E47B}"/>
              </a:ext>
            </a:extLst>
          </p:cNvPr>
          <p:cNvPicPr>
            <a:picLocks noChangeAspect="1"/>
          </p:cNvPicPr>
          <p:nvPr/>
        </p:nvPicPr>
        <p:blipFill>
          <a:blip r:embed="rId3"/>
          <a:stretch>
            <a:fillRect/>
          </a:stretch>
        </p:blipFill>
        <p:spPr>
          <a:xfrm>
            <a:off x="6538612" y="1287958"/>
            <a:ext cx="4860049" cy="1336512"/>
          </a:xfrm>
          <a:prstGeom prst="rect">
            <a:avLst/>
          </a:prstGeom>
        </p:spPr>
      </p:pic>
      <p:pic>
        <p:nvPicPr>
          <p:cNvPr id="8" name="Imagen 7">
            <a:extLst>
              <a:ext uri="{FF2B5EF4-FFF2-40B4-BE49-F238E27FC236}">
                <a16:creationId xmlns:a16="http://schemas.microsoft.com/office/drawing/2014/main" id="{0B42C641-DCCB-AFB9-0FEA-5BBFA478D659}"/>
              </a:ext>
            </a:extLst>
          </p:cNvPr>
          <p:cNvPicPr>
            <a:picLocks noChangeAspect="1"/>
          </p:cNvPicPr>
          <p:nvPr/>
        </p:nvPicPr>
        <p:blipFill>
          <a:blip r:embed="rId4"/>
          <a:stretch>
            <a:fillRect/>
          </a:stretch>
        </p:blipFill>
        <p:spPr>
          <a:xfrm>
            <a:off x="6096000" y="3048330"/>
            <a:ext cx="5302662" cy="3155082"/>
          </a:xfrm>
          <a:prstGeom prst="rect">
            <a:avLst/>
          </a:prstGeom>
        </p:spPr>
      </p:pic>
      <p:sp>
        <p:nvSpPr>
          <p:cNvPr id="22" name="Rectangle 21">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485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64FB67-228C-E7BF-B1CD-2A29A1EC3B82}"/>
              </a:ext>
            </a:extLst>
          </p:cNvPr>
          <p:cNvSpPr>
            <a:spLocks noGrp="1"/>
          </p:cNvSpPr>
          <p:nvPr>
            <p:ph type="title"/>
          </p:nvPr>
        </p:nvSpPr>
        <p:spPr/>
        <p:txBody>
          <a:bodyPr/>
          <a:lstStyle/>
          <a:p>
            <a:r>
              <a:rPr lang="es-MX" b="1"/>
              <a:t>PASO 5: Prepara tus datos de conexión</a:t>
            </a:r>
            <a:endParaRPr lang="es-MX"/>
          </a:p>
        </p:txBody>
      </p:sp>
      <p:sp>
        <p:nvSpPr>
          <p:cNvPr id="3" name="Marcador de contenido 2">
            <a:extLst>
              <a:ext uri="{FF2B5EF4-FFF2-40B4-BE49-F238E27FC236}">
                <a16:creationId xmlns:a16="http://schemas.microsoft.com/office/drawing/2014/main" id="{FB4274E8-FE3C-722D-4608-4D3D3EF8A1DB}"/>
              </a:ext>
            </a:extLst>
          </p:cNvPr>
          <p:cNvSpPr>
            <a:spLocks noGrp="1"/>
          </p:cNvSpPr>
          <p:nvPr>
            <p:ph idx="1"/>
          </p:nvPr>
        </p:nvSpPr>
        <p:spPr/>
        <p:txBody>
          <a:bodyPr/>
          <a:lstStyle/>
          <a:p>
            <a:r>
              <a:rPr lang="es-MX"/>
              <a:t>Antes de pasar al código, ten a la mano:</a:t>
            </a:r>
          </a:p>
          <a:p>
            <a:r>
              <a:rPr lang="es-MX">
                <a:highlight>
                  <a:srgbClr val="FFFF00"/>
                </a:highlight>
                <a:hlinkClick r:id="rId2"/>
              </a:rPr>
              <a:t>Probar código </a:t>
            </a:r>
            <a:endParaRPr lang="es-MX">
              <a:highlight>
                <a:srgbClr val="FFFF00"/>
              </a:highlight>
            </a:endParaRPr>
          </a:p>
        </p:txBody>
      </p:sp>
      <p:graphicFrame>
        <p:nvGraphicFramePr>
          <p:cNvPr id="4" name="Tabla 3">
            <a:extLst>
              <a:ext uri="{FF2B5EF4-FFF2-40B4-BE49-F238E27FC236}">
                <a16:creationId xmlns:a16="http://schemas.microsoft.com/office/drawing/2014/main" id="{DBC67C1C-3FEF-85A4-EEBC-A8DE058CD48F}"/>
              </a:ext>
            </a:extLst>
          </p:cNvPr>
          <p:cNvGraphicFramePr>
            <a:graphicFrameLocks noGrp="1"/>
          </p:cNvGraphicFramePr>
          <p:nvPr>
            <p:extLst>
              <p:ext uri="{D42A27DB-BD31-4B8C-83A1-F6EECF244321}">
                <p14:modId xmlns:p14="http://schemas.microsoft.com/office/powerpoint/2010/main" val="3441203068"/>
              </p:ext>
            </p:extLst>
          </p:nvPr>
        </p:nvGraphicFramePr>
        <p:xfrm>
          <a:off x="926275" y="3086894"/>
          <a:ext cx="10427525" cy="2377440"/>
        </p:xfrm>
        <a:graphic>
          <a:graphicData uri="http://schemas.openxmlformats.org/drawingml/2006/table">
            <a:tbl>
              <a:tblPr firstRow="1">
                <a:tableStyleId>{69012ECD-51FC-41F1-AA8D-1B2483CD663E}</a:tableStyleId>
              </a:tblPr>
              <a:tblGrid>
                <a:gridCol w="5169725">
                  <a:extLst>
                    <a:ext uri="{9D8B030D-6E8A-4147-A177-3AD203B41FA5}">
                      <a16:colId xmlns:a16="http://schemas.microsoft.com/office/drawing/2014/main" val="284576547"/>
                    </a:ext>
                  </a:extLst>
                </a:gridCol>
                <a:gridCol w="5257800">
                  <a:extLst>
                    <a:ext uri="{9D8B030D-6E8A-4147-A177-3AD203B41FA5}">
                      <a16:colId xmlns:a16="http://schemas.microsoft.com/office/drawing/2014/main" val="3894122015"/>
                    </a:ext>
                  </a:extLst>
                </a:gridCol>
              </a:tblGrid>
              <a:tr h="0">
                <a:tc>
                  <a:txBody>
                    <a:bodyPr/>
                    <a:lstStyle/>
                    <a:p>
                      <a:r>
                        <a:rPr lang="es-MX"/>
                        <a:t>Dato</a:t>
                      </a:r>
                    </a:p>
                  </a:txBody>
                  <a:tcPr anchor="ctr"/>
                </a:tc>
                <a:tc>
                  <a:txBody>
                    <a:bodyPr/>
                    <a:lstStyle/>
                    <a:p>
                      <a:r>
                        <a:rPr lang="es-MX"/>
                        <a:t>Ejemplo</a:t>
                      </a:r>
                    </a:p>
                  </a:txBody>
                  <a:tcPr anchor="ctr"/>
                </a:tc>
                <a:extLst>
                  <a:ext uri="{0D108BD9-81ED-4DB2-BD59-A6C34878D82A}">
                    <a16:rowId xmlns:a16="http://schemas.microsoft.com/office/drawing/2014/main" val="609332191"/>
                  </a:ext>
                </a:extLst>
              </a:tr>
              <a:tr h="0">
                <a:tc>
                  <a:txBody>
                    <a:bodyPr/>
                    <a:lstStyle/>
                    <a:p>
                      <a:r>
                        <a:rPr lang="es-MX"/>
                        <a:t>Nombre de red WiFi</a:t>
                      </a:r>
                    </a:p>
                  </a:txBody>
                  <a:tcPr anchor="ctr"/>
                </a:tc>
                <a:tc>
                  <a:txBody>
                    <a:bodyPr/>
                    <a:lstStyle/>
                    <a:p>
                      <a:r>
                        <a:rPr lang="es-MX"/>
                        <a:t>“UTT"</a:t>
                      </a:r>
                    </a:p>
                  </a:txBody>
                  <a:tcPr anchor="ctr"/>
                </a:tc>
                <a:extLst>
                  <a:ext uri="{0D108BD9-81ED-4DB2-BD59-A6C34878D82A}">
                    <a16:rowId xmlns:a16="http://schemas.microsoft.com/office/drawing/2014/main" val="4256892987"/>
                  </a:ext>
                </a:extLst>
              </a:tr>
              <a:tr h="0">
                <a:tc>
                  <a:txBody>
                    <a:bodyPr/>
                    <a:lstStyle/>
                    <a:p>
                      <a:r>
                        <a:rPr lang="es-MX"/>
                        <a:t>Contraseña WiFi</a:t>
                      </a:r>
                    </a:p>
                  </a:txBody>
                  <a:tcPr anchor="ctr"/>
                </a:tc>
                <a:tc>
                  <a:txBody>
                    <a:bodyPr/>
                    <a:lstStyle/>
                    <a:p>
                      <a:r>
                        <a:rPr lang="es-MX"/>
                        <a:t>“m9LP@x+H&amp;w"</a:t>
                      </a:r>
                    </a:p>
                  </a:txBody>
                  <a:tcPr anchor="ctr"/>
                </a:tc>
                <a:extLst>
                  <a:ext uri="{0D108BD9-81ED-4DB2-BD59-A6C34878D82A}">
                    <a16:rowId xmlns:a16="http://schemas.microsoft.com/office/drawing/2014/main" val="1857275384"/>
                  </a:ext>
                </a:extLst>
              </a:tr>
              <a:tr h="0">
                <a:tc>
                  <a:txBody>
                    <a:bodyPr/>
                    <a:lstStyle/>
                    <a:p>
                      <a:r>
                        <a:rPr lang="es-MX"/>
                        <a:t>URL de la base de datos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"https://monitoreoambientalbc-default-rtdb.firebaseio.com/</a:t>
                      </a:r>
                    </a:p>
                  </a:txBody>
                  <a:tcPr anchor="ctr"/>
                </a:tc>
                <a:extLst>
                  <a:ext uri="{0D108BD9-81ED-4DB2-BD59-A6C34878D82A}">
                    <a16:rowId xmlns:a16="http://schemas.microsoft.com/office/drawing/2014/main" val="709970987"/>
                  </a:ext>
                </a:extLst>
              </a:tr>
              <a:tr h="0">
                <a:tc>
                  <a:txBody>
                    <a:bodyPr/>
                    <a:lstStyle/>
                    <a:p>
                      <a:r>
                        <a:rPr lang="es-MX"/>
                        <a:t>Clave secreta (</a:t>
                      </a:r>
                      <a:r>
                        <a:rPr lang="es-MX" err="1"/>
                        <a:t>DatabaseSecret</a:t>
                      </a:r>
                      <a:r>
                        <a:rPr lang="es-MX"/>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"0bWjU6W0BfBendmsUpKzJCPgQHOzqbHFqW1yMQZt"</a:t>
                      </a:r>
                    </a:p>
                  </a:txBody>
                  <a:tcPr anchor="ctr"/>
                </a:tc>
                <a:extLst>
                  <a:ext uri="{0D108BD9-81ED-4DB2-BD59-A6C34878D82A}">
                    <a16:rowId xmlns:a16="http://schemas.microsoft.com/office/drawing/2014/main" val="2389087836"/>
                  </a:ext>
                </a:extLst>
              </a:tr>
            </a:tbl>
          </a:graphicData>
        </a:graphic>
      </p:graphicFrame>
    </p:spTree>
    <p:extLst>
      <p:ext uri="{BB962C8B-B14F-4D97-AF65-F5344CB8AC3E}">
        <p14:creationId xmlns:p14="http://schemas.microsoft.com/office/powerpoint/2010/main" val="3481844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4CD776-A066-A2C5-A4E1-C71CDDEFEC7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85E32E2-1638-5F0C-85CF-36729BD776A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7A95771-C00A-04E3-F062-2BE48730F774}"/>
              </a:ext>
            </a:extLst>
          </p:cNvPr>
          <p:cNvPicPr>
            <a:picLocks noChangeAspect="1"/>
          </p:cNvPicPr>
          <p:nvPr/>
        </p:nvPicPr>
        <p:blipFill>
          <a:blip r:embed="rId3"/>
          <a:stretch>
            <a:fillRect/>
          </a:stretch>
        </p:blipFill>
        <p:spPr>
          <a:xfrm>
            <a:off x="2667000" y="962025"/>
            <a:ext cx="6858000" cy="4933950"/>
          </a:xfrm>
          <a:prstGeom prst="rect">
            <a:avLst/>
          </a:prstGeom>
        </p:spPr>
      </p:pic>
    </p:spTree>
    <p:extLst>
      <p:ext uri="{BB962C8B-B14F-4D97-AF65-F5344CB8AC3E}">
        <p14:creationId xmlns:p14="http://schemas.microsoft.com/office/powerpoint/2010/main" val="215428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1E6EED-149A-1BFA-7043-66BAAC82962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CE52758-54A1-967B-C5EA-168F45AE6C43}"/>
              </a:ext>
            </a:extLst>
          </p:cNvPr>
          <p:cNvSpPr>
            <a:spLocks noGrp="1"/>
          </p:cNvSpPr>
          <p:nvPr>
            <p:ph idx="1"/>
          </p:nvPr>
        </p:nvSpPr>
        <p:spPr/>
        <p:txBody>
          <a:bodyPr/>
          <a:lstStyle/>
          <a:p>
            <a:pPr fontAlgn="ctr"/>
            <a:r>
              <a:rPr lang="es-MX" b="1"/>
              <a:t>Nombre de red </a:t>
            </a:r>
            <a:r>
              <a:rPr lang="es-MX" b="1" err="1"/>
              <a:t>WiFi</a:t>
            </a:r>
            <a:endParaRPr lang="es-MX"/>
          </a:p>
          <a:p>
            <a:pPr fontAlgn="ctr"/>
            <a:r>
              <a:rPr lang="es-MX" b="1"/>
              <a:t>“INFINITUMBE3E"</a:t>
            </a:r>
            <a:endParaRPr lang="es-MX"/>
          </a:p>
          <a:p>
            <a:pPr fontAlgn="ctr"/>
            <a:r>
              <a:rPr lang="es-MX"/>
              <a:t>Contraseña </a:t>
            </a:r>
            <a:r>
              <a:rPr lang="es-MX" err="1"/>
              <a:t>WiFi</a:t>
            </a:r>
            <a:endParaRPr lang="es-MX"/>
          </a:p>
          <a:p>
            <a:pPr fontAlgn="ctr"/>
            <a:r>
              <a:rPr lang="es-MX"/>
              <a:t>“5365628613"</a:t>
            </a:r>
          </a:p>
          <a:p>
            <a:pPr fontAlgn="ctr"/>
            <a:r>
              <a:rPr lang="es-MX"/>
              <a:t>URL de la base de datos</a:t>
            </a:r>
          </a:p>
          <a:p>
            <a:r>
              <a:rPr lang="es-MX"/>
              <a:t>"https://monitoreoambientaltijuana2-default-rtdb.firebaseio.com/</a:t>
            </a:r>
          </a:p>
          <a:p>
            <a:endParaRPr lang="es-MX"/>
          </a:p>
        </p:txBody>
      </p:sp>
    </p:spTree>
    <p:extLst>
      <p:ext uri="{BB962C8B-B14F-4D97-AF65-F5344CB8AC3E}">
        <p14:creationId xmlns:p14="http://schemas.microsoft.com/office/powerpoint/2010/main" val="3040652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B750E-E266-BAA8-A359-741808C0F2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4A4164C-5E83-CEC5-EED3-3624D299520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38A1B9F-D4D4-9792-09B1-74C50B593198}"/>
              </a:ext>
            </a:extLst>
          </p:cNvPr>
          <p:cNvSpPr>
            <a:spLocks noGrp="1"/>
          </p:cNvSpPr>
          <p:nvPr>
            <p:ph idx="1"/>
          </p:nvPr>
        </p:nvSpPr>
        <p:spPr/>
        <p:txBody>
          <a:bodyPr/>
          <a:lstStyle/>
          <a:p>
            <a:pPr>
              <a:buNone/>
            </a:pPr>
            <a:r>
              <a:rPr lang="es-MX" b="1"/>
              <a:t>ASO 5: Prepara tus datos de conexión</a:t>
            </a:r>
          </a:p>
          <a:p>
            <a:r>
              <a:rPr lang="es-MX"/>
              <a:t>Antes de pasar al código, ten a la mano:</a:t>
            </a:r>
          </a:p>
          <a:p>
            <a:endParaRPr lang="es-MX"/>
          </a:p>
        </p:txBody>
      </p:sp>
      <p:graphicFrame>
        <p:nvGraphicFramePr>
          <p:cNvPr id="4" name="Tabla 3">
            <a:extLst>
              <a:ext uri="{FF2B5EF4-FFF2-40B4-BE49-F238E27FC236}">
                <a16:creationId xmlns:a16="http://schemas.microsoft.com/office/drawing/2014/main" id="{6A0CB3DC-892A-7AAD-5357-2F4BB914C315}"/>
              </a:ext>
            </a:extLst>
          </p:cNvPr>
          <p:cNvGraphicFramePr>
            <a:graphicFrameLocks noGrp="1"/>
          </p:cNvGraphicFramePr>
          <p:nvPr>
            <p:extLst>
              <p:ext uri="{D42A27DB-BD31-4B8C-83A1-F6EECF244321}">
                <p14:modId xmlns:p14="http://schemas.microsoft.com/office/powerpoint/2010/main" val="2886726391"/>
              </p:ext>
            </p:extLst>
          </p:nvPr>
        </p:nvGraphicFramePr>
        <p:xfrm>
          <a:off x="838200" y="3086894"/>
          <a:ext cx="10515600" cy="2103120"/>
        </p:xfrm>
        <a:graphic>
          <a:graphicData uri="http://schemas.openxmlformats.org/drawingml/2006/table">
            <a:tbl>
              <a:tblPr firstRow="1">
                <a:tableStyleId>{69012ECD-51FC-41F1-AA8D-1B2483CD663E}</a:tableStyleId>
              </a:tblPr>
              <a:tblGrid>
                <a:gridCol w="5257800">
                  <a:extLst>
                    <a:ext uri="{9D8B030D-6E8A-4147-A177-3AD203B41FA5}">
                      <a16:colId xmlns:a16="http://schemas.microsoft.com/office/drawing/2014/main" val="284576547"/>
                    </a:ext>
                  </a:extLst>
                </a:gridCol>
                <a:gridCol w="5257800">
                  <a:extLst>
                    <a:ext uri="{9D8B030D-6E8A-4147-A177-3AD203B41FA5}">
                      <a16:colId xmlns:a16="http://schemas.microsoft.com/office/drawing/2014/main" val="3894122015"/>
                    </a:ext>
                  </a:extLst>
                </a:gridCol>
              </a:tblGrid>
              <a:tr h="0">
                <a:tc>
                  <a:txBody>
                    <a:bodyPr/>
                    <a:lstStyle/>
                    <a:p>
                      <a:r>
                        <a:rPr lang="es-MX"/>
                        <a:t>Dato</a:t>
                      </a:r>
                    </a:p>
                  </a:txBody>
                  <a:tcPr anchor="ctr"/>
                </a:tc>
                <a:tc>
                  <a:txBody>
                    <a:bodyPr/>
                    <a:lstStyle/>
                    <a:p>
                      <a:r>
                        <a:rPr lang="es-MX"/>
                        <a:t>Ejemplo</a:t>
                      </a:r>
                    </a:p>
                  </a:txBody>
                  <a:tcPr anchor="ctr"/>
                </a:tc>
                <a:extLst>
                  <a:ext uri="{0D108BD9-81ED-4DB2-BD59-A6C34878D82A}">
                    <a16:rowId xmlns:a16="http://schemas.microsoft.com/office/drawing/2014/main" val="609332191"/>
                  </a:ext>
                </a:extLst>
              </a:tr>
              <a:tr h="0">
                <a:tc>
                  <a:txBody>
                    <a:bodyPr/>
                    <a:lstStyle/>
                    <a:p>
                      <a:r>
                        <a:rPr lang="es-MX"/>
                        <a:t>Nombre de red </a:t>
                      </a:r>
                      <a:r>
                        <a:rPr lang="es-MX" err="1"/>
                        <a:t>WiFi</a:t>
                      </a:r>
                      <a:endParaRPr lang="es-MX"/>
                    </a:p>
                  </a:txBody>
                  <a:tcPr anchor="ctr"/>
                </a:tc>
                <a:tc>
                  <a:txBody>
                    <a:bodyPr/>
                    <a:lstStyle/>
                    <a:p>
                      <a:r>
                        <a:rPr lang="es-MX"/>
                        <a:t>“INFINITUMBE3E"</a:t>
                      </a:r>
                    </a:p>
                  </a:txBody>
                  <a:tcPr anchor="ctr"/>
                </a:tc>
                <a:extLst>
                  <a:ext uri="{0D108BD9-81ED-4DB2-BD59-A6C34878D82A}">
                    <a16:rowId xmlns:a16="http://schemas.microsoft.com/office/drawing/2014/main" val="4256892987"/>
                  </a:ext>
                </a:extLst>
              </a:tr>
              <a:tr h="0">
                <a:tc>
                  <a:txBody>
                    <a:bodyPr/>
                    <a:lstStyle/>
                    <a:p>
                      <a:r>
                        <a:rPr lang="es-MX"/>
                        <a:t>Contraseña </a:t>
                      </a:r>
                      <a:r>
                        <a:rPr lang="es-MX" err="1"/>
                        <a:t>WiFi</a:t>
                      </a:r>
                      <a:endParaRPr lang="es-MX"/>
                    </a:p>
                  </a:txBody>
                  <a:tcPr anchor="ctr"/>
                </a:tc>
                <a:tc>
                  <a:txBody>
                    <a:bodyPr/>
                    <a:lstStyle/>
                    <a:p>
                      <a:r>
                        <a:rPr lang="es-MX"/>
                        <a:t>“5365628613"</a:t>
                      </a:r>
                    </a:p>
                  </a:txBody>
                  <a:tcPr anchor="ctr"/>
                </a:tc>
                <a:extLst>
                  <a:ext uri="{0D108BD9-81ED-4DB2-BD59-A6C34878D82A}">
                    <a16:rowId xmlns:a16="http://schemas.microsoft.com/office/drawing/2014/main" val="1857275384"/>
                  </a:ext>
                </a:extLst>
              </a:tr>
              <a:tr h="0">
                <a:tc>
                  <a:txBody>
                    <a:bodyPr/>
                    <a:lstStyle/>
                    <a:p>
                      <a:r>
                        <a:rPr lang="es-MX"/>
                        <a:t>URL de la base de datos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"https://monitoreoambientaltijuana2-default-rtdb.firebaseio.com/</a:t>
                      </a:r>
                    </a:p>
                  </a:txBody>
                  <a:tcPr anchor="ctr"/>
                </a:tc>
                <a:extLst>
                  <a:ext uri="{0D108BD9-81ED-4DB2-BD59-A6C34878D82A}">
                    <a16:rowId xmlns:a16="http://schemas.microsoft.com/office/drawing/2014/main" val="709970987"/>
                  </a:ext>
                </a:extLst>
              </a:tr>
              <a:tr h="0">
                <a:tc>
                  <a:txBody>
                    <a:bodyPr/>
                    <a:lstStyle/>
                    <a:p>
                      <a:r>
                        <a:rPr lang="es-MX"/>
                        <a:t>Clave secreta (</a:t>
                      </a:r>
                      <a:r>
                        <a:rPr lang="es-MX" err="1"/>
                        <a:t>DatabaseSecret</a:t>
                      </a:r>
                      <a:r>
                        <a:rPr lang="es-MX"/>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"Ar1D6cZcorBXuANO2E9OMj7zsIID7FHYUMkz0piu"</a:t>
                      </a:r>
                    </a:p>
                  </a:txBody>
                  <a:tcPr anchor="ctr"/>
                </a:tc>
                <a:extLst>
                  <a:ext uri="{0D108BD9-81ED-4DB2-BD59-A6C34878D82A}">
                    <a16:rowId xmlns:a16="http://schemas.microsoft.com/office/drawing/2014/main" val="2389087836"/>
                  </a:ext>
                </a:extLst>
              </a:tr>
            </a:tbl>
          </a:graphicData>
        </a:graphic>
      </p:graphicFrame>
    </p:spTree>
    <p:extLst>
      <p:ext uri="{BB962C8B-B14F-4D97-AF65-F5344CB8AC3E}">
        <p14:creationId xmlns:p14="http://schemas.microsoft.com/office/powerpoint/2010/main" val="29842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Imagen 4">
            <a:extLst>
              <a:ext uri="{FF2B5EF4-FFF2-40B4-BE49-F238E27FC236}">
                <a16:creationId xmlns:a16="http://schemas.microsoft.com/office/drawing/2014/main" id="{12F91496-2966-F625-0AEB-B929A9B31F01}"/>
              </a:ext>
            </a:extLst>
          </p:cNvPr>
          <p:cNvPicPr>
            <a:picLocks noChangeAspect="1"/>
          </p:cNvPicPr>
          <p:nvPr/>
        </p:nvPicPr>
        <p:blipFill>
          <a:blip r:embed="rId2">
            <a:alphaModFix amt="60000"/>
          </a:blip>
          <a:srcRect t="6834" b="2805"/>
          <a:stretch>
            <a:fillRect/>
          </a:stretch>
        </p:blipFill>
        <p:spPr>
          <a:xfrm>
            <a:off x="-1" y="10"/>
            <a:ext cx="12192001" cy="6857990"/>
          </a:xfrm>
          <a:prstGeom prst="rect">
            <a:avLst/>
          </a:prstGeom>
        </p:spPr>
      </p:pic>
      <p:sp>
        <p:nvSpPr>
          <p:cNvPr id="2" name="Título 1">
            <a:extLst>
              <a:ext uri="{FF2B5EF4-FFF2-40B4-BE49-F238E27FC236}">
                <a16:creationId xmlns:a16="http://schemas.microsoft.com/office/drawing/2014/main" id="{074AF6AB-63B0-D479-29D2-97523588F0B5}"/>
              </a:ext>
            </a:extLst>
          </p:cNvPr>
          <p:cNvSpPr>
            <a:spLocks noGrp="1"/>
          </p:cNvSpPr>
          <p:nvPr>
            <p:ph type="title"/>
          </p:nvPr>
        </p:nvSpPr>
        <p:spPr>
          <a:xfrm>
            <a:off x="1198181" y="728906"/>
            <a:ext cx="9792471" cy="2057037"/>
          </a:xfrm>
        </p:spPr>
        <p:txBody>
          <a:bodyPr>
            <a:normAutofit/>
          </a:bodyPr>
          <a:lstStyle/>
          <a:p>
            <a:r>
              <a:rPr lang="es-MX">
                <a:solidFill>
                  <a:srgbClr val="FFFFFF"/>
                </a:solidFill>
              </a:rPr>
              <a:t>Contexto</a:t>
            </a:r>
          </a:p>
        </p:txBody>
      </p:sp>
      <p:sp>
        <p:nvSpPr>
          <p:cNvPr id="3" name="Marcador de contenido 2">
            <a:extLst>
              <a:ext uri="{FF2B5EF4-FFF2-40B4-BE49-F238E27FC236}">
                <a16:creationId xmlns:a16="http://schemas.microsoft.com/office/drawing/2014/main" id="{32CB458C-73ED-EB80-D18F-9D078AA8366A}"/>
              </a:ext>
            </a:extLst>
          </p:cNvPr>
          <p:cNvSpPr>
            <a:spLocks noGrp="1"/>
          </p:cNvSpPr>
          <p:nvPr>
            <p:ph idx="1"/>
          </p:nvPr>
        </p:nvSpPr>
        <p:spPr>
          <a:xfrm>
            <a:off x="1198181" y="2957665"/>
            <a:ext cx="9792471" cy="3171423"/>
          </a:xfrm>
        </p:spPr>
        <p:txBody>
          <a:bodyPr>
            <a:normAutofit/>
          </a:bodyPr>
          <a:lstStyle/>
          <a:p>
            <a:r>
              <a:rPr lang="es-MX" sz="2000" b="1">
                <a:solidFill>
                  <a:srgbClr val="FFFFFF"/>
                </a:solidFill>
              </a:rPr>
              <a:t>Contaminación en Playas de Tijuana</a:t>
            </a:r>
            <a:br>
              <a:rPr lang="es-MX" sz="2000">
                <a:solidFill>
                  <a:srgbClr val="FFFFFF"/>
                </a:solidFill>
              </a:rPr>
            </a:br>
            <a:r>
              <a:rPr lang="es-MX" sz="2000">
                <a:solidFill>
                  <a:srgbClr val="FFFFFF"/>
                </a:solidFill>
              </a:rPr>
              <a:t>Según la Comisión Federal para la Protección contra Riesgos Sanitarios (Cofepris), en abril de 2025, las playas de Tijuana y Rosarito presentaron niveles elevados de contaminación por bacterias fecales, superando los 200 NMP de enterococos fecales por cada 100 ml de agua. Este hallazgo indica un riesgo para la salud pública y resalta la necesidad de monitoreo ambiental constante.(</a:t>
            </a:r>
            <a:r>
              <a:rPr lang="es-MX" sz="2000">
                <a:solidFill>
                  <a:srgbClr val="FFFFFF"/>
                </a:solidFill>
                <a:hlinkClick r:id="rId3"/>
              </a:rPr>
              <a:t>El país, 2025</a:t>
            </a:r>
            <a:r>
              <a:rPr lang="es-MX" sz="2000">
                <a:solidFill>
                  <a:srgbClr val="FFFFFF"/>
                </a:solidFill>
              </a:rPr>
              <a:t>)</a:t>
            </a:r>
          </a:p>
        </p:txBody>
      </p:sp>
    </p:spTree>
    <p:extLst>
      <p:ext uri="{BB962C8B-B14F-4D97-AF65-F5344CB8AC3E}">
        <p14:creationId xmlns:p14="http://schemas.microsoft.com/office/powerpoint/2010/main" val="2041932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F0F6EA4-1530-4CC6-7FDE-18575BED66DD}"/>
            </a:ext>
          </a:extLst>
        </p:cNvPr>
        <p:cNvGrpSpPr/>
        <p:nvPr/>
      </p:nvGrpSpPr>
      <p:grpSpPr>
        <a:xfrm>
          <a:off x="0" y="0"/>
          <a:ext cx="0" cy="0"/>
          <a:chOff x="0" y="0"/>
          <a:chExt cx="0" cy="0"/>
        </a:xfrm>
      </p:grpSpPr>
      <p:pic>
        <p:nvPicPr>
          <p:cNvPr id="1028" name="Picture 4" descr="How to Use ESP32 (30 pin): Pinouts, Specs, and Examples | Cirkit Designer">
            <a:extLst>
              <a:ext uri="{FF2B5EF4-FFF2-40B4-BE49-F238E27FC236}">
                <a16:creationId xmlns:a16="http://schemas.microsoft.com/office/drawing/2014/main" id="{8101BB3E-B934-9BB4-BE09-5BDDAA7E4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838200" y="1944836"/>
            <a:ext cx="3824089" cy="210707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2F55DD4E-9860-A782-E4A0-2F242454E6F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650" b="96450" l="25950" r="75250">
                        <a14:foregroundMark x1="28600" y1="44800" x2="28600" y2="44800"/>
                        <a14:foregroundMark x1="28600" y1="44300" x2="28600" y2="44300"/>
                        <a14:foregroundMark x1="27000" y1="39050" x2="29550" y2="64400"/>
                        <a14:foregroundMark x1="29550" y1="64400" x2="39750" y2="68950"/>
                        <a14:foregroundMark x1="39750" y1="68950" x2="58350" y2="70500"/>
                        <a14:foregroundMark x1="58350" y1="70500" x2="68100" y2="68800"/>
                        <a14:foregroundMark x1="68100" y1="68800" x2="71750" y2="59200"/>
                        <a14:foregroundMark x1="71750" y1="59200" x2="72100" y2="54600"/>
                        <a14:foregroundMark x1="70800" y1="70150" x2="55900" y2="76050"/>
                        <a14:foregroundMark x1="55900" y1="76050" x2="32750" y2="74950"/>
                        <a14:foregroundMark x1="32750" y1="74950" x2="24750" y2="61350"/>
                        <a14:foregroundMark x1="24750" y1="61350" x2="25300" y2="25850"/>
                        <a14:foregroundMark x1="25300" y1="25850" x2="29500" y2="18150"/>
                        <a14:foregroundMark x1="29500" y1="18150" x2="37400" y2="17100"/>
                        <a14:foregroundMark x1="37400" y1="17100" x2="63550" y2="17950"/>
                        <a14:foregroundMark x1="63550" y1="17950" x2="70400" y2="20350"/>
                        <a14:foregroundMark x1="70400" y1="20350" x2="71803" y2="22740"/>
                        <a14:foregroundMark x1="74950" y1="28100" x2="73000" y2="69950"/>
                        <a14:foregroundMark x1="73000" y1="69950" x2="70950" y2="75250"/>
                        <a14:foregroundMark x1="73950" y1="75000" x2="75250" y2="57500"/>
                        <a14:foregroundMark x1="26652" y1="24957" x2="26750" y2="17850"/>
                        <a14:foregroundMark x1="25950" y1="76050" x2="26601" y2="28711"/>
                        <a14:foregroundMark x1="29600" y1="75400" x2="27150" y2="73550"/>
                        <a14:foregroundMark x1="41000" y1="77750" x2="40450" y2="82850"/>
                        <a14:foregroundMark x1="49250" y1="79700" x2="49100" y2="96450"/>
                        <a14:foregroundMark x1="39050" y1="59700" x2="63850" y2="60600"/>
                        <a14:foregroundMark x1="36950" y1="7150" x2="45550" y2="7300"/>
                        <a14:foregroundMark x1="45550" y1="7300" x2="52350" y2="7300"/>
                        <a14:foregroundMark x1="32500" y1="3750" x2="41390" y2="2972"/>
                        <a14:foregroundMark x1="60928" y1="2577" x2="67250" y2="3900"/>
                        <a14:backgroundMark x1="51600" y1="2050" x2="52350" y2="500"/>
                        <a14:backgroundMark x1="56050" y1="2300" x2="47400" y2="2450"/>
                        <a14:backgroundMark x1="60750" y1="2300" x2="41150" y2="2600"/>
                        <a14:backgroundMark x1="62700" y1="2300" x2="57600" y2="2850"/>
                        <a14:backgroundMark x1="73150" y1="27050" x2="72350" y2="27300"/>
                        <a14:backgroundMark x1="73000" y1="26250" x2="72250" y2="24000"/>
                        <a14:backgroundMark x1="74350" y1="26350" x2="72500" y2="24000"/>
                        <a14:backgroundMark x1="74700" y1="27400" x2="72350" y2="24000"/>
                        <a14:backgroundMark x1="27150" y1="28350" x2="27000" y2="24800"/>
                        <a14:backgroundMark x1="26600" y1="26100" x2="26200" y2="27800"/>
                        <a14:backgroundMark x1="26900" y1="24950" x2="27000" y2="28700"/>
                        <a14:backgroundMark x1="26500" y1="24650" x2="26600" y2="25450"/>
                      </a14:backgroundRemoval>
                    </a14:imgEffect>
                  </a14:imgLayer>
                </a14:imgProps>
              </a:ext>
            </a:extLst>
          </a:blip>
          <a:srcRect l="21585" t="1404" r="22275" b="2315"/>
          <a:stretch/>
        </p:blipFill>
        <p:spPr>
          <a:xfrm>
            <a:off x="5768835" y="1452282"/>
            <a:ext cx="1476942" cy="253295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BC7A2FCD-597B-12B4-A110-F33F53634833}"/>
                  </a:ext>
                </a:extLst>
              </p14:cNvPr>
              <p14:cNvContentPartPr/>
              <p14:nvPr/>
            </p14:nvContentPartPr>
            <p14:xfrm>
              <a:off x="1576122" y="4307693"/>
              <a:ext cx="4945998" cy="360"/>
            </p14:xfrm>
          </p:contentPart>
        </mc:Choice>
        <mc:Fallback xmlns="">
          <p:pic>
            <p:nvPicPr>
              <p:cNvPr id="7" name="Entrada de lápiz 6">
                <a:extLst>
                  <a:ext uri="{FF2B5EF4-FFF2-40B4-BE49-F238E27FC236}">
                    <a16:creationId xmlns:a16="http://schemas.microsoft.com/office/drawing/2014/main" id="{BC7A2FCD-597B-12B4-A110-F33F53634833}"/>
                  </a:ext>
                </a:extLst>
              </p:cNvPr>
              <p:cNvPicPr/>
              <p:nvPr/>
            </p:nvPicPr>
            <p:blipFill>
              <a:blip r:embed="rId6"/>
              <a:stretch>
                <a:fillRect/>
              </a:stretch>
            </p:blipFill>
            <p:spPr>
              <a:xfrm>
                <a:off x="1540120" y="4271693"/>
                <a:ext cx="5017643"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4A31DE84-EE27-B564-B049-5EF6F774F4EF}"/>
                  </a:ext>
                </a:extLst>
              </p14:cNvPr>
              <p14:cNvContentPartPr/>
              <p14:nvPr/>
            </p14:nvContentPartPr>
            <p14:xfrm>
              <a:off x="1576122" y="3954893"/>
              <a:ext cx="360" cy="644146"/>
            </p14:xfrm>
          </p:contentPart>
        </mc:Choice>
        <mc:Fallback xmlns="">
          <p:pic>
            <p:nvPicPr>
              <p:cNvPr id="9" name="Entrada de lápiz 8">
                <a:extLst>
                  <a:ext uri="{FF2B5EF4-FFF2-40B4-BE49-F238E27FC236}">
                    <a16:creationId xmlns:a16="http://schemas.microsoft.com/office/drawing/2014/main" id="{4A31DE84-EE27-B564-B049-5EF6F774F4EF}"/>
                  </a:ext>
                </a:extLst>
              </p:cNvPr>
              <p:cNvPicPr/>
              <p:nvPr/>
            </p:nvPicPr>
            <p:blipFill>
              <a:blip r:embed="rId8"/>
              <a:stretch>
                <a:fillRect/>
              </a:stretch>
            </p:blipFill>
            <p:spPr>
              <a:xfrm>
                <a:off x="1540122" y="3918907"/>
                <a:ext cx="72000" cy="71575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F364F0C2-14FF-176E-F884-5FAF9026E3CA}"/>
                  </a:ext>
                </a:extLst>
              </p14:cNvPr>
              <p14:cNvContentPartPr/>
              <p14:nvPr/>
            </p14:nvContentPartPr>
            <p14:xfrm>
              <a:off x="6743202" y="3976133"/>
              <a:ext cx="360" cy="496080"/>
            </p14:xfrm>
          </p:contentPart>
        </mc:Choice>
        <mc:Fallback xmlns="">
          <p:pic>
            <p:nvPicPr>
              <p:cNvPr id="10" name="Entrada de lápiz 9">
                <a:extLst>
                  <a:ext uri="{FF2B5EF4-FFF2-40B4-BE49-F238E27FC236}">
                    <a16:creationId xmlns:a16="http://schemas.microsoft.com/office/drawing/2014/main" id="{F364F0C2-14FF-176E-F884-5FAF9026E3CA}"/>
                  </a:ext>
                </a:extLst>
              </p:cNvPr>
              <p:cNvPicPr/>
              <p:nvPr/>
            </p:nvPicPr>
            <p:blipFill>
              <a:blip r:embed="rId10"/>
              <a:stretch>
                <a:fillRect/>
              </a:stretch>
            </p:blipFill>
            <p:spPr>
              <a:xfrm>
                <a:off x="6707202" y="3940133"/>
                <a:ext cx="7200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CF4E7598-EB3B-74FB-7A1F-9F1BB6720792}"/>
                  </a:ext>
                </a:extLst>
              </p14:cNvPr>
              <p14:cNvContentPartPr/>
              <p14:nvPr/>
            </p14:nvContentPartPr>
            <p14:xfrm>
              <a:off x="1767282" y="3976133"/>
              <a:ext cx="360" cy="604695"/>
            </p14:xfrm>
          </p:contentPart>
        </mc:Choice>
        <mc:Fallback xmlns="">
          <p:pic>
            <p:nvPicPr>
              <p:cNvPr id="11" name="Entrada de lápiz 10">
                <a:extLst>
                  <a:ext uri="{FF2B5EF4-FFF2-40B4-BE49-F238E27FC236}">
                    <a16:creationId xmlns:a16="http://schemas.microsoft.com/office/drawing/2014/main" id="{CF4E7598-EB3B-74FB-7A1F-9F1BB6720792}"/>
                  </a:ext>
                </a:extLst>
              </p:cNvPr>
              <p:cNvPicPr/>
              <p:nvPr/>
            </p:nvPicPr>
            <p:blipFill>
              <a:blip r:embed="rId12"/>
              <a:stretch>
                <a:fillRect/>
              </a:stretch>
            </p:blipFill>
            <p:spPr>
              <a:xfrm>
                <a:off x="1731282" y="3940118"/>
                <a:ext cx="72000" cy="67636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F611CCB5-A054-A872-74C2-4298D888F134}"/>
                  </a:ext>
                </a:extLst>
              </p14:cNvPr>
              <p14:cNvContentPartPr/>
              <p14:nvPr/>
            </p14:nvContentPartPr>
            <p14:xfrm>
              <a:off x="1764762" y="4590293"/>
              <a:ext cx="4973760" cy="360"/>
            </p14:xfrm>
          </p:contentPart>
        </mc:Choice>
        <mc:Fallback xmlns="">
          <p:pic>
            <p:nvPicPr>
              <p:cNvPr id="12" name="Entrada de lápiz 11">
                <a:extLst>
                  <a:ext uri="{FF2B5EF4-FFF2-40B4-BE49-F238E27FC236}">
                    <a16:creationId xmlns:a16="http://schemas.microsoft.com/office/drawing/2014/main" id="{F611CCB5-A054-A872-74C2-4298D888F134}"/>
                  </a:ext>
                </a:extLst>
              </p:cNvPr>
              <p:cNvPicPr/>
              <p:nvPr/>
            </p:nvPicPr>
            <p:blipFill>
              <a:blip r:embed="rId14"/>
              <a:stretch>
                <a:fillRect/>
              </a:stretch>
            </p:blipFill>
            <p:spPr>
              <a:xfrm>
                <a:off x="1728765" y="4554293"/>
                <a:ext cx="5045395"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8E37DB80-CB8E-E801-6FC9-1683B4070593}"/>
                  </a:ext>
                </a:extLst>
              </p14:cNvPr>
              <p14:cNvContentPartPr/>
              <p14:nvPr/>
            </p14:nvContentPartPr>
            <p14:xfrm>
              <a:off x="6740682" y="4305893"/>
              <a:ext cx="360" cy="284400"/>
            </p14:xfrm>
          </p:contentPart>
        </mc:Choice>
        <mc:Fallback xmlns="">
          <p:pic>
            <p:nvPicPr>
              <p:cNvPr id="13" name="Entrada de lápiz 12">
                <a:extLst>
                  <a:ext uri="{FF2B5EF4-FFF2-40B4-BE49-F238E27FC236}">
                    <a16:creationId xmlns:a16="http://schemas.microsoft.com/office/drawing/2014/main" id="{8E37DB80-CB8E-E801-6FC9-1683B4070593}"/>
                  </a:ext>
                </a:extLst>
              </p:cNvPr>
              <p:cNvPicPr/>
              <p:nvPr/>
            </p:nvPicPr>
            <p:blipFill>
              <a:blip r:embed="rId16"/>
              <a:stretch>
                <a:fillRect/>
              </a:stretch>
            </p:blipFill>
            <p:spPr>
              <a:xfrm>
                <a:off x="6704682" y="4269939"/>
                <a:ext cx="72000" cy="355949"/>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BF39B15A-A13D-FF55-63B5-887E41210773}"/>
                  </a:ext>
                </a:extLst>
              </p14:cNvPr>
              <p14:cNvContentPartPr/>
              <p14:nvPr/>
            </p14:nvContentPartPr>
            <p14:xfrm>
              <a:off x="2349762" y="3933653"/>
              <a:ext cx="360" cy="290520"/>
            </p14:xfrm>
          </p:contentPart>
        </mc:Choice>
        <mc:Fallback xmlns="">
          <p:pic>
            <p:nvPicPr>
              <p:cNvPr id="14" name="Entrada de lápiz 13">
                <a:extLst>
                  <a:ext uri="{FF2B5EF4-FFF2-40B4-BE49-F238E27FC236}">
                    <a16:creationId xmlns:a16="http://schemas.microsoft.com/office/drawing/2014/main" id="{BF39B15A-A13D-FF55-63B5-887E41210773}"/>
                  </a:ext>
                </a:extLst>
              </p:cNvPr>
              <p:cNvPicPr/>
              <p:nvPr/>
            </p:nvPicPr>
            <p:blipFill>
              <a:blip r:embed="rId18"/>
              <a:stretch>
                <a:fillRect/>
              </a:stretch>
            </p:blipFill>
            <p:spPr>
              <a:xfrm>
                <a:off x="2313762" y="3897608"/>
                <a:ext cx="72000" cy="36224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Entrada de lápiz 14">
                <a:extLst>
                  <a:ext uri="{FF2B5EF4-FFF2-40B4-BE49-F238E27FC236}">
                    <a16:creationId xmlns:a16="http://schemas.microsoft.com/office/drawing/2014/main" id="{5CCFEC7B-2DDC-6436-B9A8-03D553586D0A}"/>
                  </a:ext>
                </a:extLst>
              </p14:cNvPr>
              <p14:cNvContentPartPr/>
              <p14:nvPr/>
            </p14:nvContentPartPr>
            <p14:xfrm>
              <a:off x="2349762" y="3944093"/>
              <a:ext cx="360" cy="932760"/>
            </p14:xfrm>
          </p:contentPart>
        </mc:Choice>
        <mc:Fallback xmlns="">
          <p:pic>
            <p:nvPicPr>
              <p:cNvPr id="15" name="Entrada de lápiz 14">
                <a:extLst>
                  <a:ext uri="{FF2B5EF4-FFF2-40B4-BE49-F238E27FC236}">
                    <a16:creationId xmlns:a16="http://schemas.microsoft.com/office/drawing/2014/main" id="{5CCFEC7B-2DDC-6436-B9A8-03D553586D0A}"/>
                  </a:ext>
                </a:extLst>
              </p:cNvPr>
              <p:cNvPicPr/>
              <p:nvPr/>
            </p:nvPicPr>
            <p:blipFill>
              <a:blip r:embed="rId20"/>
              <a:stretch>
                <a:fillRect/>
              </a:stretch>
            </p:blipFill>
            <p:spPr>
              <a:xfrm>
                <a:off x="2313762" y="3908079"/>
                <a:ext cx="72000" cy="100442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Entrada de lápiz 15">
                <a:extLst>
                  <a:ext uri="{FF2B5EF4-FFF2-40B4-BE49-F238E27FC236}">
                    <a16:creationId xmlns:a16="http://schemas.microsoft.com/office/drawing/2014/main" id="{85727610-2BD9-86CD-694E-A1E388CC2A3F}"/>
                  </a:ext>
                </a:extLst>
              </p14:cNvPr>
              <p14:cNvContentPartPr/>
              <p14:nvPr/>
            </p14:nvContentPartPr>
            <p14:xfrm>
              <a:off x="2338962" y="4905653"/>
              <a:ext cx="3907440" cy="360"/>
            </p14:xfrm>
          </p:contentPart>
        </mc:Choice>
        <mc:Fallback xmlns="">
          <p:pic>
            <p:nvPicPr>
              <p:cNvPr id="16" name="Entrada de lápiz 15">
                <a:extLst>
                  <a:ext uri="{FF2B5EF4-FFF2-40B4-BE49-F238E27FC236}">
                    <a16:creationId xmlns:a16="http://schemas.microsoft.com/office/drawing/2014/main" id="{85727610-2BD9-86CD-694E-A1E388CC2A3F}"/>
                  </a:ext>
                </a:extLst>
              </p:cNvPr>
              <p:cNvPicPr/>
              <p:nvPr/>
            </p:nvPicPr>
            <p:blipFill>
              <a:blip r:embed="rId22"/>
              <a:stretch>
                <a:fillRect/>
              </a:stretch>
            </p:blipFill>
            <p:spPr>
              <a:xfrm>
                <a:off x="2302965" y="4869653"/>
                <a:ext cx="3979073"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Entrada de lápiz 16">
                <a:extLst>
                  <a:ext uri="{FF2B5EF4-FFF2-40B4-BE49-F238E27FC236}">
                    <a16:creationId xmlns:a16="http://schemas.microsoft.com/office/drawing/2014/main" id="{43D9FE2E-235F-864E-3ECF-FD2365BDDEBC}"/>
                  </a:ext>
                </a:extLst>
              </p14:cNvPr>
              <p14:cNvContentPartPr/>
              <p14:nvPr/>
            </p14:nvContentPartPr>
            <p14:xfrm>
              <a:off x="6285642" y="3933653"/>
              <a:ext cx="360" cy="956160"/>
            </p14:xfrm>
          </p:contentPart>
        </mc:Choice>
        <mc:Fallback xmlns="">
          <p:pic>
            <p:nvPicPr>
              <p:cNvPr id="17" name="Entrada de lápiz 16">
                <a:extLst>
                  <a:ext uri="{FF2B5EF4-FFF2-40B4-BE49-F238E27FC236}">
                    <a16:creationId xmlns:a16="http://schemas.microsoft.com/office/drawing/2014/main" id="{43D9FE2E-235F-864E-3ECF-FD2365BDDEBC}"/>
                  </a:ext>
                </a:extLst>
              </p:cNvPr>
              <p:cNvPicPr/>
              <p:nvPr/>
            </p:nvPicPr>
            <p:blipFill>
              <a:blip r:embed="rId24"/>
              <a:stretch>
                <a:fillRect/>
              </a:stretch>
            </p:blipFill>
            <p:spPr>
              <a:xfrm>
                <a:off x="6249642" y="3897639"/>
                <a:ext cx="72000" cy="1027827"/>
              </a:xfrm>
              <a:prstGeom prst="rect">
                <a:avLst/>
              </a:prstGeom>
            </p:spPr>
          </p:pic>
        </mc:Fallback>
      </mc:AlternateContent>
      <p:sp>
        <p:nvSpPr>
          <p:cNvPr id="19" name="Straight Connector 18">
            <a:extLst>
              <a:ext uri="{FF2B5EF4-FFF2-40B4-BE49-F238E27FC236}">
                <a16:creationId xmlns:a16="http://schemas.microsoft.com/office/drawing/2014/main" id="{DEF82A80-4EC4-F812-E28B-4E2FB9C5B26A}"/>
              </a:ext>
            </a:extLst>
          </p:cNvPr>
          <p:cNvSpPr/>
          <p:nvPr/>
        </p:nvSpPr>
        <p:spPr>
          <a:xfrm rot="5400000">
            <a:off x="6339960" y="4113360"/>
            <a:ext cx="365760" cy="0"/>
          </a:xfrm>
          <a:prstGeom prst="line">
            <a:avLst/>
          </a:prstGeom>
          <a:solidFill>
            <a:srgbClr val="E71224">
              <a:alpha val="5000"/>
            </a:srgbClr>
          </a:solidFill>
          <a:ln w="72000">
            <a:solidFill>
              <a:srgbClr val="E71224"/>
            </a:solidFill>
          </a:ln>
        </p:spPr>
        <p:style>
          <a:lnRef idx="2">
            <a:schemeClr val="accent1"/>
          </a:lnRef>
          <a:fillRef idx="0">
            <a:schemeClr val="accent1"/>
          </a:fillRef>
          <a:effectRef idx="1">
            <a:schemeClr val="accent1"/>
          </a:effectRef>
          <a:fontRef idx="minor">
            <a:schemeClr val="tx1"/>
          </a:fontRef>
        </p:style>
        <p:txBody>
          <a:bodyPr wrap="none" rtlCol="0" anchor="ctr" anchorCtr="1"/>
          <a:lstStyle/>
          <a:p>
            <a:endParaRPr lang="en-US">
              <a:solidFill>
                <a:srgbClr val="E71224"/>
              </a:solidFill>
            </a:endParaRPr>
          </a:p>
        </p:txBody>
      </p:sp>
      <p:pic>
        <p:nvPicPr>
          <p:cNvPr id="20" name="Imagen 19">
            <a:extLst>
              <a:ext uri="{FF2B5EF4-FFF2-40B4-BE49-F238E27FC236}">
                <a16:creationId xmlns:a16="http://schemas.microsoft.com/office/drawing/2014/main" id="{9A9B3FA3-69C9-DF0B-4F2B-90A595E7FEA1}"/>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17800" b="80000" l="12000" r="89400">
                        <a14:foregroundMark x1="70000" y1="21000" x2="71800" y2="22000"/>
                        <a14:foregroundMark x1="84000" y1="36800" x2="84800" y2="39600"/>
                        <a14:foregroundMark x1="27800" y1="72200" x2="22800" y2="77000"/>
                        <a14:foregroundMark x1="33800" y1="75800" x2="22600" y2="80000"/>
                        <a14:foregroundMark x1="22600" y1="80000" x2="19000" y2="79400"/>
                        <a14:foregroundMark x1="21200" y1="64400" x2="15400" y2="61000"/>
                        <a14:foregroundMark x1="12000" y1="63400" x2="13000" y2="68400"/>
                        <a14:foregroundMark x1="80800" y1="31400" x2="89400" y2="25800"/>
                        <a14:foregroundMark x1="74600" y1="23600" x2="82800" y2="17800"/>
                        <a14:foregroundMark x1="23400" y1="56400" x2="24400" y2="56400"/>
                        <a14:foregroundMark x1="25600" y1="60400" x2="26600" y2="60400"/>
                        <a14:foregroundMark x1="30200" y1="47800" x2="39000" y2="42800"/>
                        <a14:foregroundMark x1="30400" y1="47400" x2="38200" y2="42800"/>
                        <a14:foregroundMark x1="78800" y1="27200" x2="86000" y2="21200"/>
                        <a14:backgroundMark x1="24800" y1="57600" x2="25600" y2="59200"/>
                        <a14:backgroundMark x1="33800" y1="69200" x2="32600" y2="69400"/>
                      </a14:backgroundRemoval>
                    </a14:imgEffect>
                  </a14:imgLayer>
                </a14:imgProps>
              </a:ext>
            </a:extLst>
          </a:blip>
          <a:srcRect l="8725" t="15488" r="8068" b="16006"/>
          <a:stretch/>
        </p:blipFill>
        <p:spPr>
          <a:xfrm rot="7616621">
            <a:off x="6933056" y="1657220"/>
            <a:ext cx="2424628" cy="1996265"/>
          </a:xfrm>
          <a:prstGeom prst="rect">
            <a:avLst/>
          </a:prstGeom>
        </p:spPr>
      </p:pic>
      <p:cxnSp>
        <p:nvCxnSpPr>
          <p:cNvPr id="22" name="Conector: angular 21">
            <a:extLst>
              <a:ext uri="{FF2B5EF4-FFF2-40B4-BE49-F238E27FC236}">
                <a16:creationId xmlns:a16="http://schemas.microsoft.com/office/drawing/2014/main" id="{8DD04764-0F3A-0276-0A07-1C454DB67384}"/>
              </a:ext>
            </a:extLst>
          </p:cNvPr>
          <p:cNvCxnSpPr>
            <a:cxnSpLocks/>
          </p:cNvCxnSpPr>
          <p:nvPr/>
        </p:nvCxnSpPr>
        <p:spPr>
          <a:xfrm rot="10800000" flipV="1">
            <a:off x="2890836" y="3991585"/>
            <a:ext cx="5153535" cy="1080810"/>
          </a:xfrm>
          <a:prstGeom prst="bentConnector3">
            <a:avLst>
              <a:gd name="adj1" fmla="val 150"/>
            </a:avLst>
          </a:prstGeom>
          <a:ln w="57150">
            <a:solidFill>
              <a:srgbClr val="7030A0"/>
            </a:solidFill>
          </a:ln>
        </p:spPr>
        <p:style>
          <a:lnRef idx="3">
            <a:schemeClr val="accent5"/>
          </a:lnRef>
          <a:fillRef idx="0">
            <a:schemeClr val="accent5"/>
          </a:fillRef>
          <a:effectRef idx="2">
            <a:schemeClr val="accent5"/>
          </a:effectRef>
          <a:fontRef idx="minor">
            <a:schemeClr val="tx1"/>
          </a:fontRef>
        </p:style>
      </p:cxnSp>
      <p:cxnSp>
        <p:nvCxnSpPr>
          <p:cNvPr id="30" name="Conector recto 29">
            <a:extLst>
              <a:ext uri="{FF2B5EF4-FFF2-40B4-BE49-F238E27FC236}">
                <a16:creationId xmlns:a16="http://schemas.microsoft.com/office/drawing/2014/main" id="{9D7DAFB2-18AA-34E7-B2A4-9DD0046780E3}"/>
              </a:ext>
            </a:extLst>
          </p:cNvPr>
          <p:cNvCxnSpPr>
            <a:cxnSpLocks/>
          </p:cNvCxnSpPr>
          <p:nvPr/>
        </p:nvCxnSpPr>
        <p:spPr>
          <a:xfrm flipV="1">
            <a:off x="2890835" y="3930480"/>
            <a:ext cx="0" cy="1141916"/>
          </a:xfrm>
          <a:prstGeom prst="line">
            <a:avLst/>
          </a:prstGeom>
          <a:ln w="5715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9" name="Conector recto 38">
            <a:extLst>
              <a:ext uri="{FF2B5EF4-FFF2-40B4-BE49-F238E27FC236}">
                <a16:creationId xmlns:a16="http://schemas.microsoft.com/office/drawing/2014/main" id="{E082E113-E91F-5948-56FE-1DA93F11E3EB}"/>
              </a:ext>
            </a:extLst>
          </p:cNvPr>
          <p:cNvCxnSpPr>
            <a:cxnSpLocks/>
          </p:cNvCxnSpPr>
          <p:nvPr/>
        </p:nvCxnSpPr>
        <p:spPr>
          <a:xfrm>
            <a:off x="6738522" y="4590293"/>
            <a:ext cx="1435829"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Conector recto 40">
            <a:extLst>
              <a:ext uri="{FF2B5EF4-FFF2-40B4-BE49-F238E27FC236}">
                <a16:creationId xmlns:a16="http://schemas.microsoft.com/office/drawing/2014/main" id="{53F3411A-17C0-F79E-2050-02FA64F792AF}"/>
              </a:ext>
            </a:extLst>
          </p:cNvPr>
          <p:cNvCxnSpPr>
            <a:cxnSpLocks/>
          </p:cNvCxnSpPr>
          <p:nvPr/>
        </p:nvCxnSpPr>
        <p:spPr>
          <a:xfrm>
            <a:off x="8174351" y="3976133"/>
            <a:ext cx="0" cy="60505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Conector recto 44">
            <a:extLst>
              <a:ext uri="{FF2B5EF4-FFF2-40B4-BE49-F238E27FC236}">
                <a16:creationId xmlns:a16="http://schemas.microsoft.com/office/drawing/2014/main" id="{1D3E31D3-1392-FAE5-392B-1FA1C85D0022}"/>
              </a:ext>
            </a:extLst>
          </p:cNvPr>
          <p:cNvCxnSpPr>
            <a:stCxn id="19" idx="1"/>
          </p:cNvCxnSpPr>
          <p:nvPr/>
        </p:nvCxnSpPr>
        <p:spPr>
          <a:xfrm flipV="1">
            <a:off x="6522839" y="4278660"/>
            <a:ext cx="1819972" cy="1758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Conector recto 46">
            <a:extLst>
              <a:ext uri="{FF2B5EF4-FFF2-40B4-BE49-F238E27FC236}">
                <a16:creationId xmlns:a16="http://schemas.microsoft.com/office/drawing/2014/main" id="{942C8B6E-77BD-DA4D-C28A-2FD36817EC29}"/>
              </a:ext>
            </a:extLst>
          </p:cNvPr>
          <p:cNvCxnSpPr>
            <a:cxnSpLocks/>
          </p:cNvCxnSpPr>
          <p:nvPr/>
        </p:nvCxnSpPr>
        <p:spPr>
          <a:xfrm>
            <a:off x="8334103" y="3976133"/>
            <a:ext cx="8708" cy="32976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pic>
        <p:nvPicPr>
          <p:cNvPr id="3074" name="Picture 2" descr="SUTEC3D - Led Blanco UltraB 5m">
            <a:extLst>
              <a:ext uri="{FF2B5EF4-FFF2-40B4-BE49-F238E27FC236}">
                <a16:creationId xmlns:a16="http://schemas.microsoft.com/office/drawing/2014/main" id="{0CFE85FA-8DF1-A8F3-5A40-C9970DD1D9B7}"/>
              </a:ext>
            </a:extLst>
          </p:cNvPr>
          <p:cNvPicPr>
            <a:picLocks noChangeAspect="1" noChangeArrowheads="1"/>
          </p:cNvPicPr>
          <p:nvPr/>
        </p:nvPicPr>
        <p:blipFill rotWithShape="1">
          <a:blip r:embed="rId27">
            <a:extLst>
              <a:ext uri="{BEBA8EAE-BF5A-486C-A8C5-ECC9F3942E4B}">
                <a14:imgProps xmlns:a14="http://schemas.microsoft.com/office/drawing/2010/main">
                  <a14:imgLayer r:embed="rId28">
                    <a14:imgEffect>
                      <a14:backgroundRemoval t="22500" b="79500" l="17375" r="80000">
                        <a14:foregroundMark x1="73250" y1="28250" x2="73250" y2="26875"/>
                        <a14:foregroundMark x1="78500" y1="31500" x2="77250" y2="23875"/>
                        <a14:foregroundMark x1="77250" y1="23875" x2="70625" y2="24750"/>
                        <a14:foregroundMark x1="79750" y1="32375" x2="80000" y2="25250"/>
                        <a14:foregroundMark x1="80000" y1="25250" x2="79375" y2="24875"/>
                        <a14:foregroundMark x1="75625" y1="22625" x2="72250" y2="22500"/>
                        <a14:foregroundMark x1="29875" y1="75250" x2="25250" y2="79500"/>
                        <a14:foregroundMark x1="23625" y1="72000" x2="17375" y2="78125"/>
                      </a14:backgroundRemoval>
                    </a14:imgEffect>
                  </a14:imgLayer>
                </a14:imgProps>
              </a:ext>
              <a:ext uri="{28A0092B-C50C-407E-A947-70E740481C1C}">
                <a14:useLocalDpi xmlns:a14="http://schemas.microsoft.com/office/drawing/2010/main" val="0"/>
              </a:ext>
            </a:extLst>
          </a:blip>
          <a:srcRect l="15660" t="21340" r="17254" b="18878"/>
          <a:stretch/>
        </p:blipFill>
        <p:spPr bwMode="auto">
          <a:xfrm rot="18851028">
            <a:off x="8716850" y="2695401"/>
            <a:ext cx="1281423" cy="114191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ector: angular 2">
            <a:extLst>
              <a:ext uri="{FF2B5EF4-FFF2-40B4-BE49-F238E27FC236}">
                <a16:creationId xmlns:a16="http://schemas.microsoft.com/office/drawing/2014/main" id="{BE1DDE43-EA4E-F6C3-6626-E7D03554D300}"/>
              </a:ext>
            </a:extLst>
          </p:cNvPr>
          <p:cNvCxnSpPr>
            <a:cxnSpLocks/>
          </p:cNvCxnSpPr>
          <p:nvPr/>
        </p:nvCxnSpPr>
        <p:spPr>
          <a:xfrm rot="10800000">
            <a:off x="1978448" y="289966"/>
            <a:ext cx="7463308" cy="3744955"/>
          </a:xfrm>
          <a:prstGeom prst="bentConnector3">
            <a:avLst>
              <a:gd name="adj1" fmla="val -8746"/>
            </a:avLst>
          </a:prstGeom>
          <a:ln w="57150">
            <a:solidFill>
              <a:srgbClr val="00B050"/>
            </a:solidFill>
          </a:ln>
        </p:spPr>
        <p:style>
          <a:lnRef idx="3">
            <a:schemeClr val="accent5"/>
          </a:lnRef>
          <a:fillRef idx="0">
            <a:schemeClr val="accent5"/>
          </a:fillRef>
          <a:effectRef idx="2">
            <a:schemeClr val="accent5"/>
          </a:effectRef>
          <a:fontRef idx="minor">
            <a:schemeClr val="tx1"/>
          </a:fontRef>
        </p:style>
      </p:cxnSp>
      <p:pic>
        <p:nvPicPr>
          <p:cNvPr id="3078" name="Picture 6" descr="Resistencia de 220 Ohm, 1/2 W - R220 1/2">
            <a:extLst>
              <a:ext uri="{FF2B5EF4-FFF2-40B4-BE49-F238E27FC236}">
                <a16:creationId xmlns:a16="http://schemas.microsoft.com/office/drawing/2014/main" id="{946981AE-9B96-BC62-CD2C-8337CFD4DD52}"/>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ackgroundRemoval t="1500" b="96400" l="5300" r="97700">
                        <a14:foregroundMark x1="81400" y1="18500" x2="97600" y2="3400"/>
                        <a14:foregroundMark x1="97700" y1="1500" x2="82100" y2="14900"/>
                        <a14:foregroundMark x1="82100" y1="14900" x2="88100" y2="15500"/>
                        <a14:foregroundMark x1="86400" y1="15700" x2="75900" y2="23400"/>
                        <a14:foregroundMark x1="81100" y1="16600" x2="76700" y2="19700"/>
                        <a14:foregroundMark x1="82400" y1="14600" x2="78700" y2="18300"/>
                        <a14:foregroundMark x1="8953" y1="84738" x2="8183" y2="85367"/>
                        <a14:foregroundMark x1="22100" y1="74000" x2="21377" y2="74590"/>
                        <a14:foregroundMark x1="3789" y1="91933" x2="5300" y2="96400"/>
                        <a14:foregroundMark x1="5300" y1="96400" x2="23600" y2="79900"/>
                        <a14:foregroundMark x1="23600" y1="79900" x2="25500" y2="77100"/>
                        <a14:foregroundMark x1="22400" y1="79000" x2="6900" y2="91900"/>
                        <a14:foregroundMark x1="6900" y1="91900" x2="7000" y2="91800"/>
                        <a14:foregroundMark x1="6400" y1="93500" x2="7800" y2="92400"/>
                        <a14:foregroundMark x1="23300" y1="76800" x2="22800" y2="77800"/>
                        <a14:foregroundMark x1="23200" y1="75800" x2="22600" y2="77700"/>
                        <a14:foregroundMark x1="23600" y1="76400" x2="21900" y2="78400"/>
                        <a14:backgroundMark x1="2400" y1="88900" x2="8600" y2="86400"/>
                        <a14:backgroundMark x1="8700" y1="85300" x2="17200" y2="78800"/>
                        <a14:backgroundMark x1="17200" y1="78800" x2="19900" y2="74900"/>
                        <a14:backgroundMark x1="2800" y1="91900" x2="21200" y2="75000"/>
                        <a14:backgroundMark x1="8100" y1="85000" x2="8000" y2="85100"/>
                        <a14:backgroundMark x1="2800" y1="90000" x2="3700" y2="89900"/>
                      </a14:backgroundRemoval>
                    </a14:imgEffect>
                  </a14:imgLayer>
                </a14:imgProps>
              </a:ext>
              <a:ext uri="{28A0092B-C50C-407E-A947-70E740481C1C}">
                <a14:useLocalDpi xmlns:a14="http://schemas.microsoft.com/office/drawing/2010/main" val="0"/>
              </a:ext>
            </a:extLst>
          </a:blip>
          <a:srcRect l="3259" t="2979" r="1169" b="2977"/>
          <a:stretch/>
        </p:blipFill>
        <p:spPr bwMode="auto">
          <a:xfrm rot="2652195">
            <a:off x="8368336" y="4202799"/>
            <a:ext cx="753922" cy="74186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ector recto 27">
            <a:extLst>
              <a:ext uri="{FF2B5EF4-FFF2-40B4-BE49-F238E27FC236}">
                <a16:creationId xmlns:a16="http://schemas.microsoft.com/office/drawing/2014/main" id="{6573CDB7-4712-E8BC-76DB-E3C7DE69FC85}"/>
              </a:ext>
            </a:extLst>
          </p:cNvPr>
          <p:cNvCxnSpPr/>
          <p:nvPr/>
        </p:nvCxnSpPr>
        <p:spPr>
          <a:xfrm>
            <a:off x="8136662" y="4584410"/>
            <a:ext cx="197441"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BB426982-4F0E-A799-94DF-3212D4C106A5}"/>
              </a:ext>
            </a:extLst>
          </p:cNvPr>
          <p:cNvCxnSpPr/>
          <p:nvPr/>
        </p:nvCxnSpPr>
        <p:spPr>
          <a:xfrm>
            <a:off x="9291563" y="4048038"/>
            <a:ext cx="0" cy="496080"/>
          </a:xfrm>
          <a:prstGeom prst="line">
            <a:avLst/>
          </a:prstGeom>
          <a:ln w="571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33" name="Conector recto 32">
            <a:extLst>
              <a:ext uri="{FF2B5EF4-FFF2-40B4-BE49-F238E27FC236}">
                <a16:creationId xmlns:a16="http://schemas.microsoft.com/office/drawing/2014/main" id="{FEFBCAC4-123B-9084-56D0-7E848CDA7606}"/>
              </a:ext>
            </a:extLst>
          </p:cNvPr>
          <p:cNvCxnSpPr>
            <a:cxnSpLocks/>
          </p:cNvCxnSpPr>
          <p:nvPr/>
        </p:nvCxnSpPr>
        <p:spPr>
          <a:xfrm>
            <a:off x="1959429" y="328246"/>
            <a:ext cx="0" cy="1746739"/>
          </a:xfrm>
          <a:prstGeom prst="line">
            <a:avLst/>
          </a:prstGeom>
          <a:ln w="57150">
            <a:solidFill>
              <a:srgbClr val="00B050"/>
            </a:solidFill>
          </a:ln>
        </p:spPr>
        <p:style>
          <a:lnRef idx="2">
            <a:schemeClr val="accent1"/>
          </a:lnRef>
          <a:fillRef idx="0">
            <a:schemeClr val="accent1"/>
          </a:fillRef>
          <a:effectRef idx="1">
            <a:schemeClr val="accent1"/>
          </a:effectRef>
          <a:fontRef idx="minor">
            <a:schemeClr val="tx1"/>
          </a:fontRef>
        </p:style>
      </p:cxnSp>
      <p:pic>
        <p:nvPicPr>
          <p:cNvPr id="4098" name="Picture 2" descr="PULSADOR DE 4 PINES NORMALMENTE ABIERTO 12mm x 12mm x 5mm...">
            <a:extLst>
              <a:ext uri="{FF2B5EF4-FFF2-40B4-BE49-F238E27FC236}">
                <a16:creationId xmlns:a16="http://schemas.microsoft.com/office/drawing/2014/main" id="{1B4DAE78-AA75-FB97-1E8F-A928E762B52B}"/>
              </a:ext>
            </a:extLst>
          </p:cNvPr>
          <p:cNvPicPr>
            <a:picLocks noChangeAspect="1" noChangeArrowheads="1"/>
          </p:cNvPicPr>
          <p:nvPr/>
        </p:nvPicPr>
        <p:blipFill rotWithShape="1">
          <a:blip r:embed="rId31">
            <a:extLst>
              <a:ext uri="{BEBA8EAE-BF5A-486C-A8C5-ECC9F3942E4B}">
                <a14:imgProps xmlns:a14="http://schemas.microsoft.com/office/drawing/2010/main">
                  <a14:imgLayer r:embed="rId32">
                    <a14:imgEffect>
                      <a14:backgroundRemoval t="25391" b="83789" l="12305" r="89258">
                        <a14:foregroundMark x1="15234" y1="43164" x2="18457" y2="50586"/>
                        <a14:foregroundMark x1="18457" y1="50586" x2="15234" y2="41992"/>
                        <a14:foregroundMark x1="15234" y1="41992" x2="29590" y2="34570"/>
                        <a14:foregroundMark x1="29590" y1="34570" x2="29590" y2="34570"/>
                        <a14:foregroundMark x1="28906" y1="34570" x2="36914" y2="32031"/>
                        <a14:foregroundMark x1="46680" y1="30176" x2="56250" y2="33301"/>
                        <a14:foregroundMark x1="56250" y1="33301" x2="47754" y2="32715"/>
                        <a14:foregroundMark x1="47754" y1="32715" x2="54492" y2="30664"/>
                        <a14:foregroundMark x1="54492" y1="30664" x2="53809" y2="32617"/>
                        <a14:foregroundMark x1="55078" y1="26270" x2="47363" y2="25586"/>
                        <a14:foregroundMark x1="47363" y1="25586" x2="55859" y2="25488"/>
                        <a14:foregroundMark x1="84277" y1="52539" x2="86133" y2="44434"/>
                        <a14:foregroundMark x1="86133" y1="44434" x2="88184" y2="51953"/>
                        <a14:foregroundMark x1="88184" y1="51953" x2="89453" y2="50195"/>
                        <a14:foregroundMark x1="76172" y1="45215" x2="68652" y2="39648"/>
                        <a14:foregroundMark x1="68652" y1="39648" x2="70020" y2="40918"/>
                        <a14:foregroundMark x1="32715" y1="43066" x2="27441" y2="41016"/>
                        <a14:foregroundMark x1="30078" y1="37598" x2="22852" y2="41016"/>
                        <a14:foregroundMark x1="22852" y1="41016" x2="28711" y2="37207"/>
                        <a14:foregroundMark x1="28711" y1="37207" x2="29297" y2="36426"/>
                        <a14:foregroundMark x1="83887" y1="41113" x2="84375" y2="41406"/>
                        <a14:foregroundMark x1="19531" y1="40918" x2="19043" y2="42773"/>
                        <a14:foregroundMark x1="12402" y1="41992" x2="12305" y2="55469"/>
                        <a14:foregroundMark x1="28418" y1="34668" x2="37695" y2="31250"/>
                        <a14:foregroundMark x1="37012" y1="78320" x2="37305" y2="83789"/>
                        <a14:foregroundMark x1="40544" y1="69603" x2="40625" y2="68945"/>
                        <a14:foregroundMark x1="40050" y1="73613" x2="40432" y2="70515"/>
                        <a14:foregroundMark x1="38965" y1="82422" x2="39053" y2="81706"/>
                        <a14:foregroundMark x1="23340" y1="75586" x2="21973" y2="65234"/>
                        <a14:foregroundMark x1="21973" y1="65234" x2="23438" y2="60059"/>
                        <a14:foregroundMark x1="80762" y1="61035" x2="82129" y2="61035"/>
                        <a14:foregroundMark x1="82715" y1="62109" x2="82910" y2="60059"/>
                        <a14:foregroundMark x1="83105" y1="61328" x2="82715" y2="63477"/>
                        <a14:foregroundMark x1="82715" y1="62207" x2="83789" y2="61426"/>
                        <a14:foregroundMark x1="38965" y1="68652" x2="37012" y2="75684"/>
                        <a14:foregroundMark x1="37012" y1="75684" x2="37012" y2="75684"/>
                        <a14:foregroundMark x1="81836" y1="62988" x2="80957" y2="63086"/>
                        <a14:foregroundMark x1="80469" y1="63867" x2="81445" y2="63965"/>
                        <a14:foregroundMark x1="83105" y1="59668" x2="83008" y2="62207"/>
                        <a14:foregroundMark x1="83496" y1="59766" x2="83105" y2="63281"/>
                        <a14:foregroundMark x1="83105" y1="63281" x2="83398" y2="62598"/>
                        <a14:backgroundMark x1="40234" y1="73633" x2="39355" y2="81738"/>
                        <a14:backgroundMark x1="39063" y1="82031" x2="41016" y2="68652"/>
                        <a14:backgroundMark x1="39941" y1="73535" x2="41113" y2="70605"/>
                        <a14:backgroundMark x1="40234" y1="69922" x2="40723" y2="70215"/>
                        <a14:backgroundMark x1="39879" y1="71569" x2="40332" y2="71191"/>
                      </a14:backgroundRemoval>
                    </a14:imgEffect>
                  </a14:imgLayer>
                </a14:imgProps>
              </a:ext>
              <a:ext uri="{28A0092B-C50C-407E-A947-70E740481C1C}">
                <a14:useLocalDpi xmlns:a14="http://schemas.microsoft.com/office/drawing/2010/main" val="0"/>
              </a:ext>
            </a:extLst>
          </a:blip>
          <a:srcRect l="10457" t="22553" r="6713" b="13291"/>
          <a:stretch/>
        </p:blipFill>
        <p:spPr bwMode="auto">
          <a:xfrm>
            <a:off x="2750244" y="633035"/>
            <a:ext cx="1057694" cy="8192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sistencia de 220 Ohm, 1/2 W - R220 1/2">
            <a:extLst>
              <a:ext uri="{FF2B5EF4-FFF2-40B4-BE49-F238E27FC236}">
                <a16:creationId xmlns:a16="http://schemas.microsoft.com/office/drawing/2014/main" id="{3CB476EA-D2A8-CBE4-2708-12DE6A3A569A}"/>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ackgroundRemoval t="1500" b="96400" l="5300" r="97700">
                        <a14:foregroundMark x1="81400" y1="18500" x2="97600" y2="3400"/>
                        <a14:foregroundMark x1="97700" y1="1500" x2="82100" y2="14900"/>
                        <a14:foregroundMark x1="82100" y1="14900" x2="88100" y2="15500"/>
                        <a14:foregroundMark x1="86400" y1="15700" x2="75900" y2="23400"/>
                        <a14:foregroundMark x1="81100" y1="16600" x2="76700" y2="19700"/>
                        <a14:foregroundMark x1="82400" y1="14600" x2="78700" y2="18300"/>
                        <a14:foregroundMark x1="8953" y1="84738" x2="8183" y2="85367"/>
                        <a14:foregroundMark x1="22100" y1="74000" x2="21377" y2="74590"/>
                        <a14:foregroundMark x1="3789" y1="91933" x2="5300" y2="96400"/>
                        <a14:foregroundMark x1="5300" y1="96400" x2="23600" y2="79900"/>
                        <a14:foregroundMark x1="23600" y1="79900" x2="25500" y2="77100"/>
                        <a14:foregroundMark x1="22400" y1="79000" x2="6900" y2="91900"/>
                        <a14:foregroundMark x1="6900" y1="91900" x2="7000" y2="91800"/>
                        <a14:foregroundMark x1="6400" y1="93500" x2="7800" y2="92400"/>
                        <a14:foregroundMark x1="23300" y1="76800" x2="22800" y2="77800"/>
                        <a14:foregroundMark x1="23200" y1="75800" x2="22600" y2="77700"/>
                        <a14:foregroundMark x1="23600" y1="76400" x2="21900" y2="78400"/>
                        <a14:backgroundMark x1="2400" y1="88900" x2="8600" y2="86400"/>
                        <a14:backgroundMark x1="8700" y1="85300" x2="17200" y2="78800"/>
                        <a14:backgroundMark x1="17200" y1="78800" x2="19900" y2="74900"/>
                        <a14:backgroundMark x1="2800" y1="91900" x2="21200" y2="75000"/>
                        <a14:backgroundMark x1="8100" y1="85000" x2="8000" y2="85100"/>
                        <a14:backgroundMark x1="2800" y1="90000" x2="3700" y2="89900"/>
                      </a14:backgroundRemoval>
                    </a14:imgEffect>
                  </a14:imgLayer>
                </a14:imgProps>
              </a:ext>
              <a:ext uri="{28A0092B-C50C-407E-A947-70E740481C1C}">
                <a14:useLocalDpi xmlns:a14="http://schemas.microsoft.com/office/drawing/2010/main" val="0"/>
              </a:ext>
            </a:extLst>
          </a:blip>
          <a:srcRect l="3259" t="2979" r="1169" b="2977"/>
          <a:stretch/>
        </p:blipFill>
        <p:spPr bwMode="auto">
          <a:xfrm rot="2652195">
            <a:off x="2008687" y="1284011"/>
            <a:ext cx="753922" cy="7418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ector recto 20">
            <a:extLst>
              <a:ext uri="{FF2B5EF4-FFF2-40B4-BE49-F238E27FC236}">
                <a16:creationId xmlns:a16="http://schemas.microsoft.com/office/drawing/2014/main" id="{342A2D43-CB1E-509C-0831-AA7D315C7498}"/>
              </a:ext>
            </a:extLst>
          </p:cNvPr>
          <p:cNvCxnSpPr>
            <a:cxnSpLocks/>
          </p:cNvCxnSpPr>
          <p:nvPr/>
        </p:nvCxnSpPr>
        <p:spPr>
          <a:xfrm>
            <a:off x="3112594" y="1384663"/>
            <a:ext cx="0" cy="478971"/>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E5B2C09A-263D-B203-737E-A9065A4CF6B0}"/>
              </a:ext>
            </a:extLst>
          </p:cNvPr>
          <p:cNvCxnSpPr/>
          <p:nvPr/>
        </p:nvCxnSpPr>
        <p:spPr>
          <a:xfrm>
            <a:off x="1942011" y="3846935"/>
            <a:ext cx="0" cy="900720"/>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E6CD26B7-8C00-C94E-793A-637949AA5E8C}"/>
              </a:ext>
            </a:extLst>
          </p:cNvPr>
          <p:cNvCxnSpPr/>
          <p:nvPr/>
        </p:nvCxnSpPr>
        <p:spPr>
          <a:xfrm flipH="1">
            <a:off x="557349" y="4747655"/>
            <a:ext cx="1402080" cy="0"/>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9" name="Conector recto 28">
            <a:extLst>
              <a:ext uri="{FF2B5EF4-FFF2-40B4-BE49-F238E27FC236}">
                <a16:creationId xmlns:a16="http://schemas.microsoft.com/office/drawing/2014/main" id="{75EC8E99-A9F9-6B96-4808-1165A9E0FC2B}"/>
              </a:ext>
            </a:extLst>
          </p:cNvPr>
          <p:cNvCxnSpPr>
            <a:cxnSpLocks/>
          </p:cNvCxnSpPr>
          <p:nvPr/>
        </p:nvCxnSpPr>
        <p:spPr>
          <a:xfrm flipH="1" flipV="1">
            <a:off x="557349" y="1863634"/>
            <a:ext cx="17417" cy="2884021"/>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Conector recto 33">
            <a:extLst>
              <a:ext uri="{FF2B5EF4-FFF2-40B4-BE49-F238E27FC236}">
                <a16:creationId xmlns:a16="http://schemas.microsoft.com/office/drawing/2014/main" id="{2596BE5A-06F4-3B85-DDF0-487795D12F02}"/>
              </a:ext>
            </a:extLst>
          </p:cNvPr>
          <p:cNvCxnSpPr>
            <a:cxnSpLocks/>
          </p:cNvCxnSpPr>
          <p:nvPr/>
        </p:nvCxnSpPr>
        <p:spPr>
          <a:xfrm>
            <a:off x="542108" y="1863634"/>
            <a:ext cx="2570486" cy="0"/>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0" name="Conector recto 39">
            <a:extLst>
              <a:ext uri="{FF2B5EF4-FFF2-40B4-BE49-F238E27FC236}">
                <a16:creationId xmlns:a16="http://schemas.microsoft.com/office/drawing/2014/main" id="{0768F5C3-119B-0021-9EE5-226AFFCBC24A}"/>
              </a:ext>
            </a:extLst>
          </p:cNvPr>
          <p:cNvCxnSpPr/>
          <p:nvPr/>
        </p:nvCxnSpPr>
        <p:spPr>
          <a:xfrm>
            <a:off x="2890835" y="1633203"/>
            <a:ext cx="221759" cy="0"/>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3" name="Conector recto 42">
            <a:extLst>
              <a:ext uri="{FF2B5EF4-FFF2-40B4-BE49-F238E27FC236}">
                <a16:creationId xmlns:a16="http://schemas.microsoft.com/office/drawing/2014/main" id="{80004A24-990B-BF1B-5931-D422F4187A26}"/>
              </a:ext>
            </a:extLst>
          </p:cNvPr>
          <p:cNvCxnSpPr>
            <a:cxnSpLocks/>
          </p:cNvCxnSpPr>
          <p:nvPr/>
        </p:nvCxnSpPr>
        <p:spPr>
          <a:xfrm flipH="1">
            <a:off x="348343" y="1654941"/>
            <a:ext cx="1567632"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Conector recto 47">
            <a:extLst>
              <a:ext uri="{FF2B5EF4-FFF2-40B4-BE49-F238E27FC236}">
                <a16:creationId xmlns:a16="http://schemas.microsoft.com/office/drawing/2014/main" id="{3AF35BB0-442C-0A64-16E5-E09F9DDBDEAF}"/>
              </a:ext>
            </a:extLst>
          </p:cNvPr>
          <p:cNvCxnSpPr>
            <a:cxnSpLocks/>
          </p:cNvCxnSpPr>
          <p:nvPr/>
        </p:nvCxnSpPr>
        <p:spPr>
          <a:xfrm>
            <a:off x="357051" y="1654941"/>
            <a:ext cx="0" cy="293535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Conector recto 49">
            <a:extLst>
              <a:ext uri="{FF2B5EF4-FFF2-40B4-BE49-F238E27FC236}">
                <a16:creationId xmlns:a16="http://schemas.microsoft.com/office/drawing/2014/main" id="{D55C6DBA-89C7-0EAF-3411-92F4A516EF54}"/>
              </a:ext>
            </a:extLst>
          </p:cNvPr>
          <p:cNvCxnSpPr>
            <a:cxnSpLocks/>
          </p:cNvCxnSpPr>
          <p:nvPr/>
        </p:nvCxnSpPr>
        <p:spPr>
          <a:xfrm flipV="1">
            <a:off x="357051" y="4580828"/>
            <a:ext cx="1219071" cy="9465"/>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Conector recto 52">
            <a:extLst>
              <a:ext uri="{FF2B5EF4-FFF2-40B4-BE49-F238E27FC236}">
                <a16:creationId xmlns:a16="http://schemas.microsoft.com/office/drawing/2014/main" id="{3261F096-0680-38B4-C153-260A02666363}"/>
              </a:ext>
            </a:extLst>
          </p:cNvPr>
          <p:cNvCxnSpPr>
            <a:cxnSpLocks/>
          </p:cNvCxnSpPr>
          <p:nvPr/>
        </p:nvCxnSpPr>
        <p:spPr>
          <a:xfrm flipH="1">
            <a:off x="165463" y="4305893"/>
            <a:ext cx="160800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Conector recto 54">
            <a:extLst>
              <a:ext uri="{FF2B5EF4-FFF2-40B4-BE49-F238E27FC236}">
                <a16:creationId xmlns:a16="http://schemas.microsoft.com/office/drawing/2014/main" id="{A827DC63-4B0F-5F0F-6115-3AA41B1CEDE1}"/>
              </a:ext>
            </a:extLst>
          </p:cNvPr>
          <p:cNvCxnSpPr>
            <a:cxnSpLocks/>
          </p:cNvCxnSpPr>
          <p:nvPr/>
        </p:nvCxnSpPr>
        <p:spPr>
          <a:xfrm flipV="1">
            <a:off x="130629" y="1288868"/>
            <a:ext cx="0" cy="301702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Conector recto 56">
            <a:extLst>
              <a:ext uri="{FF2B5EF4-FFF2-40B4-BE49-F238E27FC236}">
                <a16:creationId xmlns:a16="http://schemas.microsoft.com/office/drawing/2014/main" id="{7664EEBC-3E89-2210-BE9B-AE3D81F19F22}"/>
              </a:ext>
            </a:extLst>
          </p:cNvPr>
          <p:cNvCxnSpPr/>
          <p:nvPr/>
        </p:nvCxnSpPr>
        <p:spPr>
          <a:xfrm>
            <a:off x="165463" y="1288868"/>
            <a:ext cx="2749033"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8850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4BE16A-AE74-5B68-B9C5-5B8C0058965D}"/>
            </a:ext>
          </a:extLst>
        </p:cNvPr>
        <p:cNvGrpSpPr/>
        <p:nvPr/>
      </p:nvGrpSpPr>
      <p:grpSpPr>
        <a:xfrm>
          <a:off x="0" y="0"/>
          <a:ext cx="0" cy="0"/>
          <a:chOff x="0" y="0"/>
          <a:chExt cx="0" cy="0"/>
        </a:xfrm>
      </p:grpSpPr>
      <p:pic>
        <p:nvPicPr>
          <p:cNvPr id="1028" name="Picture 4" descr="How to Use ESP32 (30 pin): Pinouts, Specs, and Examples | Cirkit Designer">
            <a:extLst>
              <a:ext uri="{FF2B5EF4-FFF2-40B4-BE49-F238E27FC236}">
                <a16:creationId xmlns:a16="http://schemas.microsoft.com/office/drawing/2014/main" id="{CD306587-DBF8-F983-DC46-0764388D2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838200" y="1944836"/>
            <a:ext cx="3824089" cy="21070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3" name="Entrada de lápiz 12">
                <a:extLst>
                  <a:ext uri="{FF2B5EF4-FFF2-40B4-BE49-F238E27FC236}">
                    <a16:creationId xmlns:a16="http://schemas.microsoft.com/office/drawing/2014/main" id="{24941F25-D0B2-66F6-ACC5-9F4AB08E1DE4}"/>
                  </a:ext>
                </a:extLst>
              </p14:cNvPr>
              <p14:cNvContentPartPr/>
              <p14:nvPr/>
            </p14:nvContentPartPr>
            <p14:xfrm>
              <a:off x="1730937" y="3981554"/>
              <a:ext cx="360" cy="602855"/>
            </p14:xfrm>
          </p:contentPart>
        </mc:Choice>
        <mc:Fallback xmlns="">
          <p:pic>
            <p:nvPicPr>
              <p:cNvPr id="13" name="Entrada de lápiz 12">
                <a:extLst>
                  <a:ext uri="{FF2B5EF4-FFF2-40B4-BE49-F238E27FC236}">
                    <a16:creationId xmlns:a16="http://schemas.microsoft.com/office/drawing/2014/main" id="{24941F25-D0B2-66F6-ACC5-9F4AB08E1DE4}"/>
                  </a:ext>
                </a:extLst>
              </p:cNvPr>
              <p:cNvPicPr/>
              <p:nvPr/>
            </p:nvPicPr>
            <p:blipFill>
              <a:blip r:embed="rId4"/>
              <a:stretch>
                <a:fillRect/>
              </a:stretch>
            </p:blipFill>
            <p:spPr>
              <a:xfrm>
                <a:off x="1694937" y="3945584"/>
                <a:ext cx="72000" cy="674435"/>
              </a:xfrm>
              <a:prstGeom prst="rect">
                <a:avLst/>
              </a:prstGeom>
            </p:spPr>
          </p:pic>
        </mc:Fallback>
      </mc:AlternateContent>
      <p:pic>
        <p:nvPicPr>
          <p:cNvPr id="3074" name="Picture 2" descr="SUTEC3D - Led Blanco UltraB 5m">
            <a:extLst>
              <a:ext uri="{FF2B5EF4-FFF2-40B4-BE49-F238E27FC236}">
                <a16:creationId xmlns:a16="http://schemas.microsoft.com/office/drawing/2014/main" id="{89F1A666-CADF-D33D-4EA5-74DB0B2B099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2500" b="79500" l="17375" r="80000">
                        <a14:foregroundMark x1="73250" y1="28250" x2="73250" y2="26875"/>
                        <a14:foregroundMark x1="78500" y1="31500" x2="77250" y2="23875"/>
                        <a14:foregroundMark x1="77250" y1="23875" x2="70625" y2="24750"/>
                        <a14:foregroundMark x1="79750" y1="32375" x2="80000" y2="25250"/>
                        <a14:foregroundMark x1="80000" y1="25250" x2="79375" y2="24875"/>
                        <a14:foregroundMark x1="75625" y1="22625" x2="72250" y2="22500"/>
                        <a14:foregroundMark x1="29875" y1="75250" x2="25250" y2="79500"/>
                        <a14:foregroundMark x1="23625" y1="72000" x2="17375" y2="78125"/>
                      </a14:backgroundRemoval>
                    </a14:imgEffect>
                  </a14:imgLayer>
                </a14:imgProps>
              </a:ext>
              <a:ext uri="{28A0092B-C50C-407E-A947-70E740481C1C}">
                <a14:useLocalDpi xmlns:a14="http://schemas.microsoft.com/office/drawing/2010/main" val="0"/>
              </a:ext>
            </a:extLst>
          </a:blip>
          <a:srcRect l="15660" t="21340" r="17254" b="18878"/>
          <a:stretch/>
        </p:blipFill>
        <p:spPr bwMode="auto">
          <a:xfrm rot="18851028">
            <a:off x="4914315" y="2606571"/>
            <a:ext cx="1281423" cy="114191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ector: angular 2">
            <a:extLst>
              <a:ext uri="{FF2B5EF4-FFF2-40B4-BE49-F238E27FC236}">
                <a16:creationId xmlns:a16="http://schemas.microsoft.com/office/drawing/2014/main" id="{1D773A4F-E098-C750-F135-B8A729A89B6D}"/>
              </a:ext>
            </a:extLst>
          </p:cNvPr>
          <p:cNvCxnSpPr>
            <a:cxnSpLocks/>
          </p:cNvCxnSpPr>
          <p:nvPr/>
        </p:nvCxnSpPr>
        <p:spPr>
          <a:xfrm rot="10800000">
            <a:off x="1959438" y="1799623"/>
            <a:ext cx="3692333" cy="2092772"/>
          </a:xfrm>
          <a:prstGeom prst="bentConnector3">
            <a:avLst>
              <a:gd name="adj1" fmla="val -8224"/>
            </a:avLst>
          </a:prstGeom>
          <a:ln w="57150">
            <a:solidFill>
              <a:srgbClr val="00B050"/>
            </a:solidFill>
          </a:ln>
        </p:spPr>
        <p:style>
          <a:lnRef idx="3">
            <a:schemeClr val="accent5"/>
          </a:lnRef>
          <a:fillRef idx="0">
            <a:schemeClr val="accent5"/>
          </a:fillRef>
          <a:effectRef idx="2">
            <a:schemeClr val="accent5"/>
          </a:effectRef>
          <a:fontRef idx="minor">
            <a:schemeClr val="tx1"/>
          </a:fontRef>
        </p:style>
      </p:cxnSp>
      <p:pic>
        <p:nvPicPr>
          <p:cNvPr id="3078" name="Picture 6" descr="Resistencia de 220 Ohm, 1/2 W - R220 1/2">
            <a:extLst>
              <a:ext uri="{FF2B5EF4-FFF2-40B4-BE49-F238E27FC236}">
                <a16:creationId xmlns:a16="http://schemas.microsoft.com/office/drawing/2014/main" id="{300A4065-58A5-F126-8ECA-C5D98A010171}"/>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500" b="96400" l="5300" r="97700">
                        <a14:foregroundMark x1="81400" y1="18500" x2="97600" y2="3400"/>
                        <a14:foregroundMark x1="97700" y1="1500" x2="82100" y2="14900"/>
                        <a14:foregroundMark x1="82100" y1="14900" x2="88100" y2="15500"/>
                        <a14:foregroundMark x1="86400" y1="15700" x2="75900" y2="23400"/>
                        <a14:foregroundMark x1="81100" y1="16600" x2="76700" y2="19700"/>
                        <a14:foregroundMark x1="82400" y1="14600" x2="78700" y2="18300"/>
                        <a14:foregroundMark x1="8953" y1="84738" x2="8183" y2="85367"/>
                        <a14:foregroundMark x1="22100" y1="74000" x2="21377" y2="74590"/>
                        <a14:foregroundMark x1="3789" y1="91933" x2="5300" y2="96400"/>
                        <a14:foregroundMark x1="5300" y1="96400" x2="23600" y2="79900"/>
                        <a14:foregroundMark x1="23600" y1="79900" x2="25500" y2="77100"/>
                        <a14:foregroundMark x1="22400" y1="79000" x2="6900" y2="91900"/>
                        <a14:foregroundMark x1="6900" y1="91900" x2="7000" y2="91800"/>
                        <a14:foregroundMark x1="6400" y1="93500" x2="7800" y2="92400"/>
                        <a14:foregroundMark x1="23300" y1="76800" x2="22800" y2="77800"/>
                        <a14:foregroundMark x1="23200" y1="75800" x2="22600" y2="77700"/>
                        <a14:foregroundMark x1="23600" y1="76400" x2="21900" y2="78400"/>
                        <a14:backgroundMark x1="2400" y1="88900" x2="8600" y2="86400"/>
                        <a14:backgroundMark x1="8700" y1="85300" x2="17200" y2="78800"/>
                        <a14:backgroundMark x1="17200" y1="78800" x2="19900" y2="74900"/>
                        <a14:backgroundMark x1="2800" y1="91900" x2="21200" y2="75000"/>
                        <a14:backgroundMark x1="8100" y1="85000" x2="8000" y2="85100"/>
                        <a14:backgroundMark x1="2800" y1="90000" x2="3700" y2="89900"/>
                      </a14:backgroundRemoval>
                    </a14:imgEffect>
                  </a14:imgLayer>
                </a14:imgProps>
              </a:ext>
              <a:ext uri="{28A0092B-C50C-407E-A947-70E740481C1C}">
                <a14:useLocalDpi xmlns:a14="http://schemas.microsoft.com/office/drawing/2010/main" val="0"/>
              </a:ext>
            </a:extLst>
          </a:blip>
          <a:srcRect l="3259" t="2979" r="1169" b="2977"/>
          <a:stretch/>
        </p:blipFill>
        <p:spPr bwMode="auto">
          <a:xfrm rot="2652195">
            <a:off x="4572511" y="4213478"/>
            <a:ext cx="753922" cy="74186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ector recto 27">
            <a:extLst>
              <a:ext uri="{FF2B5EF4-FFF2-40B4-BE49-F238E27FC236}">
                <a16:creationId xmlns:a16="http://schemas.microsoft.com/office/drawing/2014/main" id="{B136BC4A-901E-EB5B-68E5-7D9D3085E94F}"/>
              </a:ext>
            </a:extLst>
          </p:cNvPr>
          <p:cNvCxnSpPr>
            <a:cxnSpLocks/>
          </p:cNvCxnSpPr>
          <p:nvPr/>
        </p:nvCxnSpPr>
        <p:spPr>
          <a:xfrm>
            <a:off x="1730937" y="4584410"/>
            <a:ext cx="26896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88269CC4-B8DD-E149-385A-BBF57C5087EA}"/>
              </a:ext>
            </a:extLst>
          </p:cNvPr>
          <p:cNvCxnSpPr>
            <a:cxnSpLocks/>
          </p:cNvCxnSpPr>
          <p:nvPr/>
        </p:nvCxnSpPr>
        <p:spPr>
          <a:xfrm>
            <a:off x="5478320" y="3892395"/>
            <a:ext cx="0" cy="692013"/>
          </a:xfrm>
          <a:prstGeom prst="line">
            <a:avLst/>
          </a:prstGeom>
          <a:ln w="5715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33" name="Conector recto 32">
            <a:extLst>
              <a:ext uri="{FF2B5EF4-FFF2-40B4-BE49-F238E27FC236}">
                <a16:creationId xmlns:a16="http://schemas.microsoft.com/office/drawing/2014/main" id="{63948F4B-6BED-78E5-B966-EEE30245B6E8}"/>
              </a:ext>
            </a:extLst>
          </p:cNvPr>
          <p:cNvCxnSpPr>
            <a:cxnSpLocks/>
          </p:cNvCxnSpPr>
          <p:nvPr/>
        </p:nvCxnSpPr>
        <p:spPr>
          <a:xfrm>
            <a:off x="1959429" y="1799617"/>
            <a:ext cx="0" cy="275368"/>
          </a:xfrm>
          <a:prstGeom prst="line">
            <a:avLst/>
          </a:prstGeom>
          <a:ln w="57150">
            <a:solidFill>
              <a:srgbClr val="00B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3672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724C4D-82D0-A087-C8D2-0F88113A76B9}"/>
            </a:ext>
          </a:extLst>
        </p:cNvPr>
        <p:cNvGrpSpPr/>
        <p:nvPr/>
      </p:nvGrpSpPr>
      <p:grpSpPr>
        <a:xfrm>
          <a:off x="0" y="0"/>
          <a:ext cx="0" cy="0"/>
          <a:chOff x="0" y="0"/>
          <a:chExt cx="0" cy="0"/>
        </a:xfrm>
      </p:grpSpPr>
      <p:pic>
        <p:nvPicPr>
          <p:cNvPr id="1028" name="Picture 4" descr="How to Use ESP32 (30 pin): Pinouts, Specs, and Examples | Cirkit Designer">
            <a:extLst>
              <a:ext uri="{FF2B5EF4-FFF2-40B4-BE49-F238E27FC236}">
                <a16:creationId xmlns:a16="http://schemas.microsoft.com/office/drawing/2014/main" id="{874DCE53-DC69-7D01-D78F-460B59A1B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838200" y="1944836"/>
            <a:ext cx="3824089" cy="21070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6B2F2DE2-53EC-5FEF-7759-A9D747E42601}"/>
                  </a:ext>
                </a:extLst>
              </p14:cNvPr>
              <p14:cNvContentPartPr/>
              <p14:nvPr/>
            </p14:nvContentPartPr>
            <p14:xfrm>
              <a:off x="1576122" y="3954893"/>
              <a:ext cx="360" cy="644146"/>
            </p14:xfrm>
          </p:contentPart>
        </mc:Choice>
        <mc:Fallback xmlns="">
          <p:pic>
            <p:nvPicPr>
              <p:cNvPr id="9" name="Entrada de lápiz 8">
                <a:extLst>
                  <a:ext uri="{FF2B5EF4-FFF2-40B4-BE49-F238E27FC236}">
                    <a16:creationId xmlns:a16="http://schemas.microsoft.com/office/drawing/2014/main" id="{6B2F2DE2-53EC-5FEF-7759-A9D747E42601}"/>
                  </a:ext>
                </a:extLst>
              </p:cNvPr>
              <p:cNvPicPr/>
              <p:nvPr/>
            </p:nvPicPr>
            <p:blipFill>
              <a:blip r:embed="rId4"/>
              <a:stretch>
                <a:fillRect/>
              </a:stretch>
            </p:blipFill>
            <p:spPr>
              <a:xfrm>
                <a:off x="1540122" y="3918907"/>
                <a:ext cx="72000" cy="71575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64849D95-FBF4-5EE0-2779-F373763D14AB}"/>
                  </a:ext>
                </a:extLst>
              </p14:cNvPr>
              <p14:cNvContentPartPr/>
              <p14:nvPr/>
            </p14:nvContentPartPr>
            <p14:xfrm>
              <a:off x="1767282" y="3976134"/>
              <a:ext cx="360" cy="329760"/>
            </p14:xfrm>
          </p:contentPart>
        </mc:Choice>
        <mc:Fallback xmlns="">
          <p:pic>
            <p:nvPicPr>
              <p:cNvPr id="11" name="Entrada de lápiz 10">
                <a:extLst>
                  <a:ext uri="{FF2B5EF4-FFF2-40B4-BE49-F238E27FC236}">
                    <a16:creationId xmlns:a16="http://schemas.microsoft.com/office/drawing/2014/main" id="{64849D95-FBF4-5EE0-2779-F373763D14AB}"/>
                  </a:ext>
                </a:extLst>
              </p:cNvPr>
              <p:cNvPicPr/>
              <p:nvPr/>
            </p:nvPicPr>
            <p:blipFill>
              <a:blip r:embed="rId6"/>
              <a:stretch>
                <a:fillRect/>
              </a:stretch>
            </p:blipFill>
            <p:spPr>
              <a:xfrm>
                <a:off x="1731282" y="3940173"/>
                <a:ext cx="72000" cy="401322"/>
              </a:xfrm>
              <a:prstGeom prst="rect">
                <a:avLst/>
              </a:prstGeom>
            </p:spPr>
          </p:pic>
        </mc:Fallback>
      </mc:AlternateContent>
      <p:pic>
        <p:nvPicPr>
          <p:cNvPr id="4098" name="Picture 2" descr="PULSADOR DE 4 PINES NORMALMENTE ABIERTO 12mm x 12mm x 5mm...">
            <a:extLst>
              <a:ext uri="{FF2B5EF4-FFF2-40B4-BE49-F238E27FC236}">
                <a16:creationId xmlns:a16="http://schemas.microsoft.com/office/drawing/2014/main" id="{BAD688B9-3B23-8BD7-F16D-65167466DDD3}"/>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25391" b="83789" l="12305" r="89258">
                        <a14:foregroundMark x1="15234" y1="43164" x2="18457" y2="50586"/>
                        <a14:foregroundMark x1="18457" y1="50586" x2="15234" y2="41992"/>
                        <a14:foregroundMark x1="15234" y1="41992" x2="29590" y2="34570"/>
                        <a14:foregroundMark x1="29590" y1="34570" x2="29590" y2="34570"/>
                        <a14:foregroundMark x1="28906" y1="34570" x2="36914" y2="32031"/>
                        <a14:foregroundMark x1="46680" y1="30176" x2="56250" y2="33301"/>
                        <a14:foregroundMark x1="56250" y1="33301" x2="47754" y2="32715"/>
                        <a14:foregroundMark x1="47754" y1="32715" x2="54492" y2="30664"/>
                        <a14:foregroundMark x1="54492" y1="30664" x2="53809" y2="32617"/>
                        <a14:foregroundMark x1="55078" y1="26270" x2="47363" y2="25586"/>
                        <a14:foregroundMark x1="47363" y1="25586" x2="55859" y2="25488"/>
                        <a14:foregroundMark x1="84277" y1="52539" x2="86133" y2="44434"/>
                        <a14:foregroundMark x1="86133" y1="44434" x2="88184" y2="51953"/>
                        <a14:foregroundMark x1="88184" y1="51953" x2="89453" y2="50195"/>
                        <a14:foregroundMark x1="76172" y1="45215" x2="68652" y2="39648"/>
                        <a14:foregroundMark x1="68652" y1="39648" x2="70020" y2="40918"/>
                        <a14:foregroundMark x1="32715" y1="43066" x2="27441" y2="41016"/>
                        <a14:foregroundMark x1="30078" y1="37598" x2="22852" y2="41016"/>
                        <a14:foregroundMark x1="22852" y1="41016" x2="28711" y2="37207"/>
                        <a14:foregroundMark x1="28711" y1="37207" x2="29297" y2="36426"/>
                        <a14:foregroundMark x1="83887" y1="41113" x2="84375" y2="41406"/>
                        <a14:foregroundMark x1="19531" y1="40918" x2="19043" y2="42773"/>
                        <a14:foregroundMark x1="12402" y1="41992" x2="12305" y2="55469"/>
                        <a14:foregroundMark x1="28418" y1="34668" x2="37695" y2="31250"/>
                        <a14:foregroundMark x1="37012" y1="78320" x2="37305" y2="83789"/>
                        <a14:foregroundMark x1="40544" y1="69603" x2="40625" y2="68945"/>
                        <a14:foregroundMark x1="40050" y1="73613" x2="40432" y2="70515"/>
                        <a14:foregroundMark x1="38965" y1="82422" x2="39053" y2="81706"/>
                        <a14:foregroundMark x1="23340" y1="75586" x2="21973" y2="65234"/>
                        <a14:foregroundMark x1="21973" y1="65234" x2="23438" y2="60059"/>
                        <a14:foregroundMark x1="80762" y1="61035" x2="82129" y2="61035"/>
                        <a14:foregroundMark x1="82715" y1="62109" x2="82910" y2="60059"/>
                        <a14:foregroundMark x1="83105" y1="61328" x2="82715" y2="63477"/>
                        <a14:foregroundMark x1="82715" y1="62207" x2="83789" y2="61426"/>
                        <a14:foregroundMark x1="38965" y1="68652" x2="37012" y2="75684"/>
                        <a14:foregroundMark x1="37012" y1="75684" x2="37012" y2="75684"/>
                        <a14:foregroundMark x1="81836" y1="62988" x2="80957" y2="63086"/>
                        <a14:foregroundMark x1="80469" y1="63867" x2="81445" y2="63965"/>
                        <a14:foregroundMark x1="83105" y1="59668" x2="83008" y2="62207"/>
                        <a14:foregroundMark x1="83496" y1="59766" x2="83105" y2="63281"/>
                        <a14:foregroundMark x1="83105" y1="63281" x2="83398" y2="62598"/>
                        <a14:backgroundMark x1="40234" y1="73633" x2="39355" y2="81738"/>
                        <a14:backgroundMark x1="39063" y1="82031" x2="41016" y2="68652"/>
                        <a14:backgroundMark x1="39941" y1="73535" x2="41113" y2="70605"/>
                        <a14:backgroundMark x1="40234" y1="69922" x2="40723" y2="70215"/>
                        <a14:backgroundMark x1="39879" y1="71569" x2="40332" y2="71191"/>
                      </a14:backgroundRemoval>
                    </a14:imgEffect>
                  </a14:imgLayer>
                </a14:imgProps>
              </a:ext>
              <a:ext uri="{28A0092B-C50C-407E-A947-70E740481C1C}">
                <a14:useLocalDpi xmlns:a14="http://schemas.microsoft.com/office/drawing/2010/main" val="0"/>
              </a:ext>
            </a:extLst>
          </a:blip>
          <a:srcRect l="10457" t="22553" r="6713" b="13291"/>
          <a:stretch/>
        </p:blipFill>
        <p:spPr bwMode="auto">
          <a:xfrm>
            <a:off x="2750244" y="633035"/>
            <a:ext cx="1057694" cy="8192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sistencia de 220 Ohm, 1/2 W - R220 1/2">
            <a:extLst>
              <a:ext uri="{FF2B5EF4-FFF2-40B4-BE49-F238E27FC236}">
                <a16:creationId xmlns:a16="http://schemas.microsoft.com/office/drawing/2014/main" id="{272BF554-0DBB-7D79-6A50-180EB98C19DC}"/>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500" b="96400" l="5300" r="97700">
                        <a14:foregroundMark x1="81400" y1="18500" x2="97600" y2="3400"/>
                        <a14:foregroundMark x1="97700" y1="1500" x2="82100" y2="14900"/>
                        <a14:foregroundMark x1="82100" y1="14900" x2="88100" y2="15500"/>
                        <a14:foregroundMark x1="86400" y1="15700" x2="75900" y2="23400"/>
                        <a14:foregroundMark x1="81100" y1="16600" x2="76700" y2="19700"/>
                        <a14:foregroundMark x1="82400" y1="14600" x2="78700" y2="18300"/>
                        <a14:foregroundMark x1="8953" y1="84738" x2="8183" y2="85367"/>
                        <a14:foregroundMark x1="22100" y1="74000" x2="21377" y2="74590"/>
                        <a14:foregroundMark x1="3789" y1="91933" x2="5300" y2="96400"/>
                        <a14:foregroundMark x1="5300" y1="96400" x2="23600" y2="79900"/>
                        <a14:foregroundMark x1="23600" y1="79900" x2="25500" y2="77100"/>
                        <a14:foregroundMark x1="22400" y1="79000" x2="6900" y2="91900"/>
                        <a14:foregroundMark x1="6900" y1="91900" x2="7000" y2="91800"/>
                        <a14:foregroundMark x1="6400" y1="93500" x2="7800" y2="92400"/>
                        <a14:foregroundMark x1="23300" y1="76800" x2="22800" y2="77800"/>
                        <a14:foregroundMark x1="23200" y1="75800" x2="22600" y2="77700"/>
                        <a14:foregroundMark x1="23600" y1="76400" x2="21900" y2="78400"/>
                        <a14:backgroundMark x1="2400" y1="88900" x2="8600" y2="86400"/>
                        <a14:backgroundMark x1="8700" y1="85300" x2="17200" y2="78800"/>
                        <a14:backgroundMark x1="17200" y1="78800" x2="19900" y2="74900"/>
                        <a14:backgroundMark x1="2800" y1="91900" x2="21200" y2="75000"/>
                        <a14:backgroundMark x1="8100" y1="85000" x2="8000" y2="85100"/>
                        <a14:backgroundMark x1="2800" y1="90000" x2="3700" y2="89900"/>
                      </a14:backgroundRemoval>
                    </a14:imgEffect>
                  </a14:imgLayer>
                </a14:imgProps>
              </a:ext>
              <a:ext uri="{28A0092B-C50C-407E-A947-70E740481C1C}">
                <a14:useLocalDpi xmlns:a14="http://schemas.microsoft.com/office/drawing/2010/main" val="0"/>
              </a:ext>
            </a:extLst>
          </a:blip>
          <a:srcRect l="3259" t="2979" r="1169" b="2977"/>
          <a:stretch/>
        </p:blipFill>
        <p:spPr bwMode="auto">
          <a:xfrm rot="2652195">
            <a:off x="2008687" y="1284011"/>
            <a:ext cx="753922" cy="7418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ector recto 20">
            <a:extLst>
              <a:ext uri="{FF2B5EF4-FFF2-40B4-BE49-F238E27FC236}">
                <a16:creationId xmlns:a16="http://schemas.microsoft.com/office/drawing/2014/main" id="{CE5387ED-521E-BDEB-2B37-CF53E2D5CA83}"/>
              </a:ext>
            </a:extLst>
          </p:cNvPr>
          <p:cNvCxnSpPr>
            <a:cxnSpLocks/>
          </p:cNvCxnSpPr>
          <p:nvPr/>
        </p:nvCxnSpPr>
        <p:spPr>
          <a:xfrm>
            <a:off x="3112594" y="1384663"/>
            <a:ext cx="0" cy="478971"/>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Conector recto 23">
            <a:extLst>
              <a:ext uri="{FF2B5EF4-FFF2-40B4-BE49-F238E27FC236}">
                <a16:creationId xmlns:a16="http://schemas.microsoft.com/office/drawing/2014/main" id="{17FEA81A-D040-00BC-E8D1-B8D1B9038AA4}"/>
              </a:ext>
            </a:extLst>
          </p:cNvPr>
          <p:cNvCxnSpPr/>
          <p:nvPr/>
        </p:nvCxnSpPr>
        <p:spPr>
          <a:xfrm>
            <a:off x="1942011" y="3846935"/>
            <a:ext cx="0" cy="900720"/>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13AD94EC-B919-4D6B-CED0-1F93FC55D4B1}"/>
              </a:ext>
            </a:extLst>
          </p:cNvPr>
          <p:cNvCxnSpPr/>
          <p:nvPr/>
        </p:nvCxnSpPr>
        <p:spPr>
          <a:xfrm flipH="1">
            <a:off x="557349" y="4747655"/>
            <a:ext cx="1402080" cy="0"/>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9" name="Conector recto 28">
            <a:extLst>
              <a:ext uri="{FF2B5EF4-FFF2-40B4-BE49-F238E27FC236}">
                <a16:creationId xmlns:a16="http://schemas.microsoft.com/office/drawing/2014/main" id="{874E3AB1-1782-F8A7-1107-05429E00B640}"/>
              </a:ext>
            </a:extLst>
          </p:cNvPr>
          <p:cNvCxnSpPr>
            <a:cxnSpLocks/>
          </p:cNvCxnSpPr>
          <p:nvPr/>
        </p:nvCxnSpPr>
        <p:spPr>
          <a:xfrm flipH="1" flipV="1">
            <a:off x="557349" y="1863634"/>
            <a:ext cx="17417" cy="2884021"/>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Conector recto 33">
            <a:extLst>
              <a:ext uri="{FF2B5EF4-FFF2-40B4-BE49-F238E27FC236}">
                <a16:creationId xmlns:a16="http://schemas.microsoft.com/office/drawing/2014/main" id="{9E3C97E5-AD73-CE69-AC63-6CC3892925E4}"/>
              </a:ext>
            </a:extLst>
          </p:cNvPr>
          <p:cNvCxnSpPr>
            <a:cxnSpLocks/>
          </p:cNvCxnSpPr>
          <p:nvPr/>
        </p:nvCxnSpPr>
        <p:spPr>
          <a:xfrm>
            <a:off x="542108" y="1863634"/>
            <a:ext cx="2570486" cy="0"/>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0" name="Conector recto 39">
            <a:extLst>
              <a:ext uri="{FF2B5EF4-FFF2-40B4-BE49-F238E27FC236}">
                <a16:creationId xmlns:a16="http://schemas.microsoft.com/office/drawing/2014/main" id="{A156D0F1-9589-11BD-B213-2104F391A830}"/>
              </a:ext>
            </a:extLst>
          </p:cNvPr>
          <p:cNvCxnSpPr/>
          <p:nvPr/>
        </p:nvCxnSpPr>
        <p:spPr>
          <a:xfrm>
            <a:off x="2890835" y="1633203"/>
            <a:ext cx="221759" cy="0"/>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3" name="Conector recto 42">
            <a:extLst>
              <a:ext uri="{FF2B5EF4-FFF2-40B4-BE49-F238E27FC236}">
                <a16:creationId xmlns:a16="http://schemas.microsoft.com/office/drawing/2014/main" id="{35D845F1-2AFA-E386-ADB6-9C32CB346D6B}"/>
              </a:ext>
            </a:extLst>
          </p:cNvPr>
          <p:cNvCxnSpPr>
            <a:cxnSpLocks/>
          </p:cNvCxnSpPr>
          <p:nvPr/>
        </p:nvCxnSpPr>
        <p:spPr>
          <a:xfrm flipH="1">
            <a:off x="348343" y="1654941"/>
            <a:ext cx="1567632"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Conector recto 47">
            <a:extLst>
              <a:ext uri="{FF2B5EF4-FFF2-40B4-BE49-F238E27FC236}">
                <a16:creationId xmlns:a16="http://schemas.microsoft.com/office/drawing/2014/main" id="{5A83BBB5-994C-3BA6-A2EF-03DBA2BC881B}"/>
              </a:ext>
            </a:extLst>
          </p:cNvPr>
          <p:cNvCxnSpPr>
            <a:cxnSpLocks/>
          </p:cNvCxnSpPr>
          <p:nvPr/>
        </p:nvCxnSpPr>
        <p:spPr>
          <a:xfrm>
            <a:off x="357051" y="1654941"/>
            <a:ext cx="0" cy="293535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Conector recto 49">
            <a:extLst>
              <a:ext uri="{FF2B5EF4-FFF2-40B4-BE49-F238E27FC236}">
                <a16:creationId xmlns:a16="http://schemas.microsoft.com/office/drawing/2014/main" id="{1DF0A25E-4FC9-05C1-AFBA-4019E06B2308}"/>
              </a:ext>
            </a:extLst>
          </p:cNvPr>
          <p:cNvCxnSpPr>
            <a:cxnSpLocks/>
          </p:cNvCxnSpPr>
          <p:nvPr/>
        </p:nvCxnSpPr>
        <p:spPr>
          <a:xfrm>
            <a:off x="357051" y="4590293"/>
            <a:ext cx="1219071" cy="8746"/>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Conector recto 52">
            <a:extLst>
              <a:ext uri="{FF2B5EF4-FFF2-40B4-BE49-F238E27FC236}">
                <a16:creationId xmlns:a16="http://schemas.microsoft.com/office/drawing/2014/main" id="{C2FB0B5B-6417-2292-CC85-8FA217ED4ED2}"/>
              </a:ext>
            </a:extLst>
          </p:cNvPr>
          <p:cNvCxnSpPr>
            <a:cxnSpLocks/>
          </p:cNvCxnSpPr>
          <p:nvPr/>
        </p:nvCxnSpPr>
        <p:spPr>
          <a:xfrm flipH="1">
            <a:off x="165463" y="4305893"/>
            <a:ext cx="160800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Conector recto 54">
            <a:extLst>
              <a:ext uri="{FF2B5EF4-FFF2-40B4-BE49-F238E27FC236}">
                <a16:creationId xmlns:a16="http://schemas.microsoft.com/office/drawing/2014/main" id="{8CEDA500-CAF2-A997-C659-3D92FDE50C78}"/>
              </a:ext>
            </a:extLst>
          </p:cNvPr>
          <p:cNvCxnSpPr>
            <a:cxnSpLocks/>
          </p:cNvCxnSpPr>
          <p:nvPr/>
        </p:nvCxnSpPr>
        <p:spPr>
          <a:xfrm flipV="1">
            <a:off x="130629" y="1288868"/>
            <a:ext cx="0" cy="301702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Conector recto 56">
            <a:extLst>
              <a:ext uri="{FF2B5EF4-FFF2-40B4-BE49-F238E27FC236}">
                <a16:creationId xmlns:a16="http://schemas.microsoft.com/office/drawing/2014/main" id="{6DF19647-210C-66F3-7E38-8F1793351236}"/>
              </a:ext>
            </a:extLst>
          </p:cNvPr>
          <p:cNvCxnSpPr/>
          <p:nvPr/>
        </p:nvCxnSpPr>
        <p:spPr>
          <a:xfrm>
            <a:off x="165463" y="1288868"/>
            <a:ext cx="2749033"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79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aja California impulsa industria de semiconductores y tecnología">
            <a:extLst>
              <a:ext uri="{FF2B5EF4-FFF2-40B4-BE49-F238E27FC236}">
                <a16:creationId xmlns:a16="http://schemas.microsoft.com/office/drawing/2014/main" id="{B0B001E2-35B0-80DC-01C9-7DDFBC48D9C4}"/>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a:stretch>
            <a:fillRect/>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7DF36C1-A4E1-1302-8AF1-1EB3313896B3}"/>
              </a:ext>
            </a:extLst>
          </p:cNvPr>
          <p:cNvSpPr>
            <a:spLocks noGrp="1"/>
          </p:cNvSpPr>
          <p:nvPr>
            <p:ph type="title"/>
          </p:nvPr>
        </p:nvSpPr>
        <p:spPr>
          <a:xfrm>
            <a:off x="841249" y="941832"/>
            <a:ext cx="10506456" cy="2057400"/>
          </a:xfrm>
        </p:spPr>
        <p:txBody>
          <a:bodyPr anchor="b">
            <a:normAutofit/>
          </a:bodyPr>
          <a:lstStyle/>
          <a:p>
            <a:r>
              <a:rPr lang="es-MX" sz="5000">
                <a:solidFill>
                  <a:schemeClr val="bg1"/>
                </a:solidFill>
              </a:rPr>
              <a:t>Contexto</a:t>
            </a:r>
          </a:p>
        </p:txBody>
      </p:sp>
      <p:sp>
        <p:nvSpPr>
          <p:cNvPr id="3081" name="Rectangle 308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3" name="Rectangle 308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B25EFB0-F691-654F-793E-D2F12D3ABA02}"/>
              </a:ext>
            </a:extLst>
          </p:cNvPr>
          <p:cNvSpPr>
            <a:spLocks noGrp="1"/>
          </p:cNvSpPr>
          <p:nvPr>
            <p:ph idx="1"/>
          </p:nvPr>
        </p:nvSpPr>
        <p:spPr>
          <a:xfrm>
            <a:off x="841248" y="3502152"/>
            <a:ext cx="10506456" cy="2670048"/>
          </a:xfrm>
        </p:spPr>
        <p:txBody>
          <a:bodyPr>
            <a:normAutofit/>
          </a:bodyPr>
          <a:lstStyle/>
          <a:p>
            <a:r>
              <a:rPr lang="es-MX" sz="2000" b="1">
                <a:solidFill>
                  <a:schemeClr val="bg1"/>
                </a:solidFill>
              </a:rPr>
              <a:t>Adopción de Tecnologías de Información en Baja California</a:t>
            </a:r>
            <a:br>
              <a:rPr lang="es-MX" sz="2000">
                <a:solidFill>
                  <a:schemeClr val="bg1"/>
                </a:solidFill>
              </a:rPr>
            </a:br>
            <a:r>
              <a:rPr lang="es-MX" sz="2000">
                <a:solidFill>
                  <a:schemeClr val="bg1"/>
                </a:solidFill>
              </a:rPr>
              <a:t>Baja California se posiciona como líder en el uso de tecnologías de información en México. En 2023, el 90.9% de la población del estado tenía acceso a Internet, y el 89.4% utilizaba teléfonos celulares. Estos datos reflejan una alta penetración tecnológica, lo que facilita la implementación de soluciones basadas en IoT en la región.(</a:t>
            </a:r>
            <a:r>
              <a:rPr lang="es-MX" sz="2000">
                <a:solidFill>
                  <a:schemeClr val="bg1"/>
                </a:solidFill>
                <a:hlinkClick r:id="rId3"/>
              </a:rPr>
              <a:t>El imparcial, 2024</a:t>
            </a:r>
            <a:r>
              <a:rPr lang="es-MX" sz="2000">
                <a:solidFill>
                  <a:schemeClr val="bg1"/>
                </a:solidFill>
              </a:rPr>
              <a:t>)</a:t>
            </a:r>
          </a:p>
        </p:txBody>
      </p:sp>
    </p:spTree>
    <p:extLst>
      <p:ext uri="{BB962C8B-B14F-4D97-AF65-F5344CB8AC3E}">
        <p14:creationId xmlns:p14="http://schemas.microsoft.com/office/powerpoint/2010/main" val="52484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5" name="Rectangle 4104">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098" name="Picture 2" descr="Indústria 4.0 deve atingir 21,8% das empresas brasileiras em uma década -  Época Negócios | Economia">
            <a:extLst>
              <a:ext uri="{FF2B5EF4-FFF2-40B4-BE49-F238E27FC236}">
                <a16:creationId xmlns:a16="http://schemas.microsoft.com/office/drawing/2014/main" id="{F9B75C3C-9C7D-02EE-952F-9EFA1D3FF896}"/>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t="13553" b="5220"/>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E6FCF9D-ED09-0468-C834-A5F1784D4B3C}"/>
              </a:ext>
            </a:extLst>
          </p:cNvPr>
          <p:cNvSpPr>
            <a:spLocks noGrp="1"/>
          </p:cNvSpPr>
          <p:nvPr>
            <p:ph type="title"/>
          </p:nvPr>
        </p:nvSpPr>
        <p:spPr>
          <a:xfrm>
            <a:off x="1198181" y="728906"/>
            <a:ext cx="9792471" cy="2057037"/>
          </a:xfrm>
        </p:spPr>
        <p:txBody>
          <a:bodyPr>
            <a:normAutofit/>
          </a:bodyPr>
          <a:lstStyle/>
          <a:p>
            <a:r>
              <a:rPr lang="es-MX">
                <a:solidFill>
                  <a:srgbClr val="FFFFFF"/>
                </a:solidFill>
              </a:rPr>
              <a:t>Contexto</a:t>
            </a:r>
          </a:p>
        </p:txBody>
      </p:sp>
      <p:sp>
        <p:nvSpPr>
          <p:cNvPr id="3" name="Marcador de contenido 2">
            <a:extLst>
              <a:ext uri="{FF2B5EF4-FFF2-40B4-BE49-F238E27FC236}">
                <a16:creationId xmlns:a16="http://schemas.microsoft.com/office/drawing/2014/main" id="{59DA152B-1F1C-ACB1-0CCF-2A0E52A22ACC}"/>
              </a:ext>
            </a:extLst>
          </p:cNvPr>
          <p:cNvSpPr>
            <a:spLocks noGrp="1"/>
          </p:cNvSpPr>
          <p:nvPr>
            <p:ph idx="1"/>
          </p:nvPr>
        </p:nvSpPr>
        <p:spPr>
          <a:xfrm>
            <a:off x="1198181" y="2957665"/>
            <a:ext cx="9792471" cy="3171423"/>
          </a:xfrm>
        </p:spPr>
        <p:txBody>
          <a:bodyPr>
            <a:normAutofit/>
          </a:bodyPr>
          <a:lstStyle/>
          <a:p>
            <a:r>
              <a:rPr lang="es-MX" sz="2000" b="1">
                <a:solidFill>
                  <a:srgbClr val="FFFFFF"/>
                </a:solidFill>
              </a:rPr>
              <a:t>Actualización Tecnológica en la Industria de Baja California</a:t>
            </a:r>
            <a:br>
              <a:rPr lang="es-MX" sz="2000">
                <a:solidFill>
                  <a:srgbClr val="FFFFFF"/>
                </a:solidFill>
              </a:rPr>
            </a:br>
            <a:r>
              <a:rPr lang="es-MX" sz="2000">
                <a:solidFill>
                  <a:srgbClr val="FFFFFF"/>
                </a:solidFill>
              </a:rPr>
              <a:t>Cerca del 20% de las industrias en Baja California han adoptado nuevas tendencias en infraestructura tecnológica, incluyendo programas de reconocimiento facial y procesos dirigidos a datos biométricos. Este avance muestra una disposición del sector industrial hacia la automatización y el uso de tecnologías emergentes.(</a:t>
            </a:r>
            <a:r>
              <a:rPr lang="es-MX" sz="2000">
                <a:solidFill>
                  <a:srgbClr val="FFFFFF"/>
                </a:solidFill>
                <a:hlinkClick r:id="rId3"/>
              </a:rPr>
              <a:t>El imparcial,2023</a:t>
            </a:r>
            <a:r>
              <a:rPr lang="es-MX" sz="2000">
                <a:solidFill>
                  <a:srgbClr val="FFFFFF"/>
                </a:solidFill>
              </a:rPr>
              <a:t>)</a:t>
            </a:r>
          </a:p>
        </p:txBody>
      </p:sp>
    </p:spTree>
    <p:extLst>
      <p:ext uri="{BB962C8B-B14F-4D97-AF65-F5344CB8AC3E}">
        <p14:creationId xmlns:p14="http://schemas.microsoft.com/office/powerpoint/2010/main" val="956691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oT-Monitoreo Ambiental Basado: Tipos y casos de uso | Digi International">
            <a:extLst>
              <a:ext uri="{FF2B5EF4-FFF2-40B4-BE49-F238E27FC236}">
                <a16:creationId xmlns:a16="http://schemas.microsoft.com/office/drawing/2014/main" id="{970F8F5F-1624-A7FE-8C4E-60F3A2D28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688"/>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728B72-2822-1BAC-CDE4-644004D68082}"/>
              </a:ext>
            </a:extLst>
          </p:cNvPr>
          <p:cNvSpPr>
            <a:spLocks noGrp="1"/>
          </p:cNvSpPr>
          <p:nvPr>
            <p:ph type="title"/>
          </p:nvPr>
        </p:nvSpPr>
        <p:spPr>
          <a:xfrm>
            <a:off x="838200" y="365125"/>
            <a:ext cx="3822189" cy="1899912"/>
          </a:xfrm>
        </p:spPr>
        <p:txBody>
          <a:bodyPr>
            <a:normAutofit/>
          </a:bodyPr>
          <a:lstStyle/>
          <a:p>
            <a:r>
              <a:rPr lang="es-MX" sz="4000"/>
              <a:t>Descripción del problema</a:t>
            </a:r>
          </a:p>
        </p:txBody>
      </p:sp>
      <p:sp>
        <p:nvSpPr>
          <p:cNvPr id="3" name="Marcador de contenido 2">
            <a:extLst>
              <a:ext uri="{FF2B5EF4-FFF2-40B4-BE49-F238E27FC236}">
                <a16:creationId xmlns:a16="http://schemas.microsoft.com/office/drawing/2014/main" id="{0CE2D7E4-390D-FE96-E302-E1DA57447DC6}"/>
              </a:ext>
            </a:extLst>
          </p:cNvPr>
          <p:cNvSpPr>
            <a:spLocks noGrp="1"/>
          </p:cNvSpPr>
          <p:nvPr>
            <p:ph idx="1"/>
          </p:nvPr>
        </p:nvSpPr>
        <p:spPr>
          <a:xfrm>
            <a:off x="838200" y="2434201"/>
            <a:ext cx="3822189" cy="3742762"/>
          </a:xfrm>
        </p:spPr>
        <p:txBody>
          <a:bodyPr>
            <a:normAutofit/>
          </a:bodyPr>
          <a:lstStyle/>
          <a:p>
            <a:r>
              <a:rPr lang="es-MX" sz="1400"/>
              <a:t>En Tijuana, muchas zonas públicas carecen de monitoreo ambiental y de seguridad en tiempo real, lo que representa un riesgo para la salud y bienestar de la comunidad. </a:t>
            </a:r>
          </a:p>
          <a:p>
            <a:r>
              <a:rPr lang="es-MX" sz="1400"/>
              <a:t>Aunque la región tiene alta conectividad tecnológica, no todas las áreas cuentan con herramientas accesibles para detectar condiciones ambientales adversas o presencia de personas. </a:t>
            </a:r>
          </a:p>
          <a:p>
            <a:r>
              <a:rPr lang="es-MX" sz="1400"/>
              <a:t>Esto limita la prevención de riesgos y la toma de decisiones informadas. Es necesario implementar soluciones tecnológicas de bajo costo que permitan vigilar el entorno y mejorar la seguridad en espacios comunitarios.</a:t>
            </a:r>
          </a:p>
          <a:p>
            <a:endParaRPr lang="es-MX" sz="1400"/>
          </a:p>
        </p:txBody>
      </p:sp>
    </p:spTree>
    <p:extLst>
      <p:ext uri="{BB962C8B-B14F-4D97-AF65-F5344CB8AC3E}">
        <p14:creationId xmlns:p14="http://schemas.microsoft.com/office/powerpoint/2010/main" val="119368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055B69D-C848-3222-7B06-468C5E8B9E40}"/>
              </a:ext>
            </a:extLst>
          </p:cNvPr>
          <p:cNvSpPr>
            <a:spLocks noGrp="1"/>
          </p:cNvSpPr>
          <p:nvPr>
            <p:ph type="title"/>
          </p:nvPr>
        </p:nvSpPr>
        <p:spPr>
          <a:xfrm>
            <a:off x="841248" y="548640"/>
            <a:ext cx="3600860" cy="5431536"/>
          </a:xfrm>
        </p:spPr>
        <p:txBody>
          <a:bodyPr>
            <a:normAutofit/>
          </a:bodyPr>
          <a:lstStyle/>
          <a:p>
            <a:r>
              <a:rPr lang="es-MX" sz="5400"/>
              <a:t>Propuesta del Proyecto</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4C2D42F-BD45-48C4-901E-C10152B5CA5F}"/>
              </a:ext>
            </a:extLst>
          </p:cNvPr>
          <p:cNvSpPr>
            <a:spLocks noGrp="1"/>
          </p:cNvSpPr>
          <p:nvPr>
            <p:ph idx="1"/>
          </p:nvPr>
        </p:nvSpPr>
        <p:spPr>
          <a:xfrm>
            <a:off x="5126418" y="552091"/>
            <a:ext cx="6224335" cy="5431536"/>
          </a:xfrm>
        </p:spPr>
        <p:txBody>
          <a:bodyPr anchor="ctr">
            <a:normAutofit/>
          </a:bodyPr>
          <a:lstStyle/>
          <a:p>
            <a:pPr>
              <a:buNone/>
            </a:pPr>
            <a:r>
              <a:rPr lang="es-MX" sz="2200"/>
              <a:t>Este proyecto propone desarrollar un sistema de monitoreo ambiental y de seguridad basado en </a:t>
            </a:r>
            <a:r>
              <a:rPr lang="es-MX" sz="2200" b="1"/>
              <a:t>Internet de las Cosas (IoT)</a:t>
            </a:r>
            <a:r>
              <a:rPr lang="es-MX" sz="2200"/>
              <a:t> utilizando una placa </a:t>
            </a:r>
            <a:r>
              <a:rPr lang="es-MX" sz="2200" b="1"/>
              <a:t>ESP32</a:t>
            </a:r>
            <a:r>
              <a:rPr lang="es-MX" sz="2200"/>
              <a:t> conectada a sensores y dispositivos de bajo costo. El sistema integrará:</a:t>
            </a:r>
          </a:p>
          <a:p>
            <a:pPr lvl="1"/>
            <a:r>
              <a:rPr lang="es-MX" sz="2200"/>
              <a:t>Un </a:t>
            </a:r>
            <a:r>
              <a:rPr lang="es-MX" sz="2200" b="1"/>
              <a:t>sensor DHT11</a:t>
            </a:r>
            <a:r>
              <a:rPr lang="es-MX" sz="2200"/>
              <a:t> para medir temperatura y humedad.</a:t>
            </a:r>
          </a:p>
          <a:p>
            <a:pPr lvl="1"/>
            <a:r>
              <a:rPr lang="es-MX" sz="2200"/>
              <a:t>Un </a:t>
            </a:r>
            <a:r>
              <a:rPr lang="es-MX" sz="2200" b="1"/>
              <a:t>sensor infrarrojo (IR)</a:t>
            </a:r>
            <a:r>
              <a:rPr lang="es-MX" sz="2200"/>
              <a:t> para detectar la presencia de personas o movimiento.</a:t>
            </a:r>
          </a:p>
          <a:p>
            <a:pPr lvl="1"/>
            <a:r>
              <a:rPr lang="es-MX" sz="2200"/>
              <a:t>Un </a:t>
            </a:r>
            <a:r>
              <a:rPr lang="es-MX" sz="2200" b="1"/>
              <a:t>LED</a:t>
            </a:r>
            <a:r>
              <a:rPr lang="es-MX" sz="2200"/>
              <a:t> que se encenderá como alerta visual ante la detección.</a:t>
            </a:r>
          </a:p>
          <a:p>
            <a:pPr lvl="1"/>
            <a:r>
              <a:rPr lang="es-MX" sz="2200"/>
              <a:t>Un </a:t>
            </a:r>
            <a:r>
              <a:rPr lang="es-MX" sz="2200" b="1"/>
              <a:t>botón (push button)</a:t>
            </a:r>
            <a:r>
              <a:rPr lang="es-MX" sz="2200"/>
              <a:t> que, al presionarse, enviará los datos capturados a una </a:t>
            </a:r>
            <a:r>
              <a:rPr lang="es-MX" sz="2200" b="1"/>
              <a:t>base de datos en la nube (Firebase)</a:t>
            </a:r>
            <a:r>
              <a:rPr lang="es-MX" sz="2200"/>
              <a:t> usando la conexión WiFi del ESP32.</a:t>
            </a:r>
          </a:p>
        </p:txBody>
      </p:sp>
    </p:spTree>
    <p:extLst>
      <p:ext uri="{BB962C8B-B14F-4D97-AF65-F5344CB8AC3E}">
        <p14:creationId xmlns:p14="http://schemas.microsoft.com/office/powerpoint/2010/main" val="3921905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84BEA19-C2D1-187D-05FC-7ECDA8427FDA}"/>
              </a:ext>
            </a:extLst>
          </p:cNvPr>
          <p:cNvSpPr>
            <a:spLocks noGrp="1"/>
          </p:cNvSpPr>
          <p:nvPr>
            <p:ph type="title"/>
          </p:nvPr>
        </p:nvSpPr>
        <p:spPr>
          <a:xfrm>
            <a:off x="838200" y="365125"/>
            <a:ext cx="10515600" cy="1325563"/>
          </a:xfrm>
        </p:spPr>
        <p:txBody>
          <a:bodyPr>
            <a:normAutofit/>
          </a:bodyPr>
          <a:lstStyle/>
          <a:p>
            <a:r>
              <a:rPr lang="es-MX" sz="5400"/>
              <a:t>Objetivo del Proyecto</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4519110-3F12-C2B3-9F0E-CE9BC61DF20D}"/>
              </a:ext>
            </a:extLst>
          </p:cNvPr>
          <p:cNvSpPr>
            <a:spLocks noGrp="1"/>
          </p:cNvSpPr>
          <p:nvPr>
            <p:ph idx="1"/>
          </p:nvPr>
        </p:nvSpPr>
        <p:spPr>
          <a:xfrm>
            <a:off x="838200" y="1929384"/>
            <a:ext cx="10515600" cy="4251960"/>
          </a:xfrm>
        </p:spPr>
        <p:txBody>
          <a:bodyPr>
            <a:normAutofit/>
          </a:bodyPr>
          <a:lstStyle/>
          <a:p>
            <a:r>
              <a:rPr lang="es-MX" sz="2200"/>
              <a:t>Desarrollar un sistema de monitoreo ambiental y de detección de presencia utilizando el microcontrolador ESP32, que integre sensores de temperatura, humedad, infrarrojos, un botón físico y un sistema de alerta visual (LED), para enviar los datos en tiempo real a una base de datos en la nube (Firebase), con el fin de facilitar la vigilancia de espacios comunitarios en Tijuana y contribuir a la mejora de la seguridad y el bienestar, alineándose con los Objetivos de Desarrollo Sostenible (ODS).</a:t>
            </a:r>
          </a:p>
        </p:txBody>
      </p:sp>
    </p:spTree>
    <p:extLst>
      <p:ext uri="{BB962C8B-B14F-4D97-AF65-F5344CB8AC3E}">
        <p14:creationId xmlns:p14="http://schemas.microsoft.com/office/powerpoint/2010/main" val="41307211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499c7f81-ffc1-47ef-946b-de457c37e1c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511A29DEFC534ABD7599C675492395" ma:contentTypeVersion="17" ma:contentTypeDescription="Create a new document." ma:contentTypeScope="" ma:versionID="316bae2be49dadd10a44c171ad83f4c6">
  <xsd:schema xmlns:xsd="http://www.w3.org/2001/XMLSchema" xmlns:xs="http://www.w3.org/2001/XMLSchema" xmlns:p="http://schemas.microsoft.com/office/2006/metadata/properties" xmlns:ns3="499c7f81-ffc1-47ef-946b-de457c37e1cf" xmlns:ns4="a943a685-8ff9-4d66-82cc-06f5a3201f8b" targetNamespace="http://schemas.microsoft.com/office/2006/metadata/properties" ma:root="true" ma:fieldsID="908524514cf2fe02ab14632d8c6da7fc" ns3:_="" ns4:_="">
    <xsd:import namespace="499c7f81-ffc1-47ef-946b-de457c37e1cf"/>
    <xsd:import namespace="a943a685-8ff9-4d66-82cc-06f5a3201f8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9c7f81-ffc1-47ef-946b-de457c37e1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a685-8ff9-4d66-82cc-06f5a3201f8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EAA9DC-8155-4875-983E-695EA281DC9C}">
  <ds:schemaRefs>
    <ds:schemaRef ds:uri="http://schemas.microsoft.com/sharepoint/v3/contenttype/forms"/>
  </ds:schemaRefs>
</ds:datastoreItem>
</file>

<file path=customXml/itemProps2.xml><?xml version="1.0" encoding="utf-8"?>
<ds:datastoreItem xmlns:ds="http://schemas.openxmlformats.org/officeDocument/2006/customXml" ds:itemID="{5F8D8AE9-EC3A-4019-8E34-CBE21CB9C2A2}">
  <ds:schemaRefs>
    <ds:schemaRef ds:uri="499c7f81-ffc1-47ef-946b-de457c37e1cf"/>
    <ds:schemaRef ds:uri="a943a685-8ff9-4d66-82cc-06f5a3201f8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349D1B9-DF8E-4D00-96D6-D76DC11470FD}">
  <ds:schemaRefs>
    <ds:schemaRef ds:uri="499c7f81-ffc1-47ef-946b-de457c37e1cf"/>
    <ds:schemaRef ds:uri="a943a685-8ff9-4d66-82cc-06f5a3201f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42</Slides>
  <Notes>4</Notes>
  <HiddenSlides>11</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Tema de Office</vt:lpstr>
      <vt:lpstr>Sistema IoT de Monitoreo Ambiental y de Presencia en Tiempo Real para Comunidades Urbanas de Tijuana</vt:lpstr>
      <vt:lpstr>Introducción</vt:lpstr>
      <vt:lpstr>Objetivo de Desarrollo Sostenible (ODS)</vt:lpstr>
      <vt:lpstr>Contexto</vt:lpstr>
      <vt:lpstr>Contexto</vt:lpstr>
      <vt:lpstr>Contexto</vt:lpstr>
      <vt:lpstr>Descripción del problema</vt:lpstr>
      <vt:lpstr>Propuesta del Proyecto</vt:lpstr>
      <vt:lpstr>Objetivo del Proyecto</vt:lpstr>
      <vt:lpstr>Componentes de Hardware</vt:lpstr>
      <vt:lpstr>Componentes de Software</vt:lpstr>
      <vt:lpstr>Conexión física del circuito</vt:lpstr>
      <vt:lpstr>Conexión física del circuito</vt:lpstr>
      <vt:lpstr>Conexión física del circuito</vt:lpstr>
      <vt:lpstr>Conexión física del circuito</vt:lpstr>
      <vt:lpstr>Conexión física del circuito (todo) código de prueba </vt:lpstr>
      <vt:lpstr>Continuara…</vt:lpstr>
      <vt:lpstr>Integración con la Nube: Envío de Datos a Firebase desde el ESP32</vt:lpstr>
      <vt:lpstr>PASO 1: Crear una cuenta en Firebase</vt:lpstr>
      <vt:lpstr>Integración con la Nube: Envío de Datos a Firebase desde el ESP32</vt:lpstr>
      <vt:lpstr>PASO 2: Crear la base de datos</vt:lpstr>
      <vt:lpstr>¿Recuerdan como crear una aplicación web en Firebase?</vt:lpstr>
      <vt:lpstr>PASO 3: sacar el API_KEY</vt:lpstr>
      <vt:lpstr>PowerPoint Presentation</vt:lpstr>
      <vt:lpstr>PASO 5: Probar la Conexión Wi-Fi</vt:lpstr>
      <vt:lpstr>Usar HTTP/HTTPS con tu base de datos Firebase</vt:lpstr>
      <vt:lpstr>PowerPoint Presentation</vt:lpstr>
      <vt:lpstr>Requisitos mínimos para enviar datos a Firebase por REST</vt:lpstr>
      <vt:lpstr>Integrar todo con Firebase</vt:lpstr>
      <vt:lpstr>Resultados </vt:lpstr>
      <vt:lpstr>PowerPoint Presentation</vt:lpstr>
      <vt:lpstr>PASO 4: Instalar la librería Firebase_ESP_Client</vt:lpstr>
      <vt:lpstr>PASO 3: Obtener la clave secreta de Firebase</vt:lpstr>
      <vt:lpstr>PowerPoint Presentation</vt:lpstr>
      <vt:lpstr>PASO 4: Instalar librerías en Arduino IDE</vt:lpstr>
      <vt:lpstr>PASO 5: Prepara tus datos de conexión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 del Carmen Vargas</dc:creator>
  <cp:revision>2</cp:revision>
  <dcterms:created xsi:type="dcterms:W3CDTF">2025-05-12T21:04:58Z</dcterms:created>
  <dcterms:modified xsi:type="dcterms:W3CDTF">2025-06-10T19:12:33Z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0x01010005511A29DEFC534ABD7599C675492395</vt:lpwstr>
  </property>
</Properties>
</file>